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1"/>
  </p:notesMasterIdLst>
  <p:handoutMasterIdLst>
    <p:handoutMasterId r:id="rId62"/>
  </p:handoutMasterIdLst>
  <p:sldIdLst>
    <p:sldId id="484" r:id="rId5"/>
    <p:sldId id="483" r:id="rId6"/>
    <p:sldId id="478" r:id="rId7"/>
    <p:sldId id="325" r:id="rId8"/>
    <p:sldId id="268" r:id="rId9"/>
    <p:sldId id="266" r:id="rId10"/>
    <p:sldId id="299" r:id="rId11"/>
    <p:sldId id="316" r:id="rId12"/>
    <p:sldId id="317" r:id="rId13"/>
    <p:sldId id="442" r:id="rId14"/>
    <p:sldId id="301" r:id="rId15"/>
    <p:sldId id="302" r:id="rId16"/>
    <p:sldId id="319" r:id="rId17"/>
    <p:sldId id="378" r:id="rId18"/>
    <p:sldId id="382" r:id="rId19"/>
    <p:sldId id="303" r:id="rId20"/>
    <p:sldId id="334" r:id="rId21"/>
    <p:sldId id="304" r:id="rId22"/>
    <p:sldId id="335" r:id="rId23"/>
    <p:sldId id="305" r:id="rId24"/>
    <p:sldId id="336" r:id="rId25"/>
    <p:sldId id="320" r:id="rId26"/>
    <p:sldId id="337" r:id="rId27"/>
    <p:sldId id="476" r:id="rId28"/>
    <p:sldId id="441" r:id="rId29"/>
    <p:sldId id="321" r:id="rId30"/>
    <p:sldId id="257" r:id="rId31"/>
    <p:sldId id="323" r:id="rId32"/>
    <p:sldId id="324" r:id="rId33"/>
    <p:sldId id="327" r:id="rId34"/>
    <p:sldId id="479" r:id="rId35"/>
    <p:sldId id="480" r:id="rId36"/>
    <p:sldId id="470" r:id="rId37"/>
    <p:sldId id="475" r:id="rId38"/>
    <p:sldId id="464" r:id="rId39"/>
    <p:sldId id="481" r:id="rId40"/>
    <p:sldId id="326" r:id="rId41"/>
    <p:sldId id="328" r:id="rId42"/>
    <p:sldId id="482" r:id="rId43"/>
    <p:sldId id="451" r:id="rId44"/>
    <p:sldId id="436" r:id="rId45"/>
    <p:sldId id="447" r:id="rId46"/>
    <p:sldId id="440" r:id="rId47"/>
    <p:sldId id="329" r:id="rId48"/>
    <p:sldId id="339" r:id="rId49"/>
    <p:sldId id="452" r:id="rId50"/>
    <p:sldId id="443" r:id="rId51"/>
    <p:sldId id="453" r:id="rId52"/>
    <p:sldId id="454" r:id="rId53"/>
    <p:sldId id="457" r:id="rId54"/>
    <p:sldId id="458" r:id="rId55"/>
    <p:sldId id="459" r:id="rId56"/>
    <p:sldId id="460" r:id="rId57"/>
    <p:sldId id="456" r:id="rId58"/>
    <p:sldId id="455" r:id="rId59"/>
    <p:sldId id="449"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977"/>
    <a:srgbClr val="F5FAE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EFECC-B8D3-8485-0715-A9B17D83F807}" v="15" dt="2026-04-22T17:58:31.168"/>
  </p1510:revLst>
</p1510:revInfo>
</file>

<file path=ppt/tableStyles.xml><?xml version="1.0" encoding="utf-8"?>
<a:tblStyleLst xmlns:a="http://schemas.openxmlformats.org/drawingml/2006/main" def="{9DCAF9ED-07DC-4A11-8D7F-57B35C25682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11" autoAdjust="0"/>
    <p:restoredTop sz="96283" autoAdjust="0"/>
  </p:normalViewPr>
  <p:slideViewPr>
    <p:cSldViewPr snapToGrid="0">
      <p:cViewPr>
        <p:scale>
          <a:sx n="60" d="100"/>
          <a:sy n="60" d="100"/>
        </p:scale>
        <p:origin x="2022" y="11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77" d="100"/>
          <a:sy n="77" d="100"/>
        </p:scale>
        <p:origin x="324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Sistrunk" userId="S::brittany.sistrunk@mshc.com::53ee9828-3b59-44f5-9423-dac59fc44d97" providerId="AD" clId="Web-{1F3EFECC-B8D3-8485-0715-A9B17D83F807}"/>
    <pc:docChg chg="modSld">
      <pc:chgData name="Brittany Sistrunk" userId="S::brittany.sistrunk@mshc.com::53ee9828-3b59-44f5-9423-dac59fc44d97" providerId="AD" clId="Web-{1F3EFECC-B8D3-8485-0715-A9B17D83F807}" dt="2026-04-22T17:58:31.168" v="14" actId="1076"/>
      <pc:docMkLst>
        <pc:docMk/>
      </pc:docMkLst>
      <pc:sldChg chg="modSp">
        <pc:chgData name="Brittany Sistrunk" userId="S::brittany.sistrunk@mshc.com::53ee9828-3b59-44f5-9423-dac59fc44d97" providerId="AD" clId="Web-{1F3EFECC-B8D3-8485-0715-A9B17D83F807}" dt="2026-04-22T17:56:07.381" v="4" actId="20577"/>
        <pc:sldMkLst>
          <pc:docMk/>
          <pc:sldMk cId="2515856467" sldId="304"/>
        </pc:sldMkLst>
        <pc:spChg chg="mod">
          <ac:chgData name="Brittany Sistrunk" userId="S::brittany.sistrunk@mshc.com::53ee9828-3b59-44f5-9423-dac59fc44d97" providerId="AD" clId="Web-{1F3EFECC-B8D3-8485-0715-A9B17D83F807}" dt="2026-04-22T17:56:07.381" v="4" actId="20577"/>
          <ac:spMkLst>
            <pc:docMk/>
            <pc:sldMk cId="2515856467" sldId="304"/>
            <ac:spMk id="3" creationId="{93C5820E-C330-72EC-D3D6-FCBCF8953ADD}"/>
          </ac:spMkLst>
        </pc:spChg>
      </pc:sldChg>
      <pc:sldChg chg="addSp delSp modSp">
        <pc:chgData name="Brittany Sistrunk" userId="S::brittany.sistrunk@mshc.com::53ee9828-3b59-44f5-9423-dac59fc44d97" providerId="AD" clId="Web-{1F3EFECC-B8D3-8485-0715-A9B17D83F807}" dt="2026-04-22T17:56:28.116" v="6"/>
        <pc:sldMkLst>
          <pc:docMk/>
          <pc:sldMk cId="2507615159" sldId="323"/>
        </pc:sldMkLst>
        <pc:picChg chg="add mod">
          <ac:chgData name="Brittany Sistrunk" userId="S::brittany.sistrunk@mshc.com::53ee9828-3b59-44f5-9423-dac59fc44d97" providerId="AD" clId="Web-{1F3EFECC-B8D3-8485-0715-A9B17D83F807}" dt="2026-04-22T17:56:28.116" v="6"/>
          <ac:picMkLst>
            <pc:docMk/>
            <pc:sldMk cId="2507615159" sldId="323"/>
            <ac:picMk id="2" creationId="{4C59BC83-9E5E-5CF3-5575-A0B1A7CEEF1B}"/>
          </ac:picMkLst>
        </pc:picChg>
        <pc:picChg chg="del">
          <ac:chgData name="Brittany Sistrunk" userId="S::brittany.sistrunk@mshc.com::53ee9828-3b59-44f5-9423-dac59fc44d97" providerId="AD" clId="Web-{1F3EFECC-B8D3-8485-0715-A9B17D83F807}" dt="2026-04-22T17:56:23.850" v="5"/>
          <ac:picMkLst>
            <pc:docMk/>
            <pc:sldMk cId="2507615159" sldId="323"/>
            <ac:picMk id="4" creationId="{FAD8DF97-1B72-669B-C705-BEABBA77E8E2}"/>
          </ac:picMkLst>
        </pc:picChg>
      </pc:sldChg>
      <pc:sldChg chg="addSp delSp modSp">
        <pc:chgData name="Brittany Sistrunk" userId="S::brittany.sistrunk@mshc.com::53ee9828-3b59-44f5-9423-dac59fc44d97" providerId="AD" clId="Web-{1F3EFECC-B8D3-8485-0715-A9B17D83F807}" dt="2026-04-22T17:56:43.757" v="8"/>
        <pc:sldMkLst>
          <pc:docMk/>
          <pc:sldMk cId="1124799991" sldId="324"/>
        </pc:sldMkLst>
        <pc:picChg chg="del">
          <ac:chgData name="Brittany Sistrunk" userId="S::brittany.sistrunk@mshc.com::53ee9828-3b59-44f5-9423-dac59fc44d97" providerId="AD" clId="Web-{1F3EFECC-B8D3-8485-0715-A9B17D83F807}" dt="2026-04-22T17:56:42.164" v="7"/>
          <ac:picMkLst>
            <pc:docMk/>
            <pc:sldMk cId="1124799991" sldId="324"/>
            <ac:picMk id="2" creationId="{2F290B2D-FC9A-A8AB-47E6-AEA13F287938}"/>
          </ac:picMkLst>
        </pc:picChg>
        <pc:picChg chg="add mod">
          <ac:chgData name="Brittany Sistrunk" userId="S::brittany.sistrunk@mshc.com::53ee9828-3b59-44f5-9423-dac59fc44d97" providerId="AD" clId="Web-{1F3EFECC-B8D3-8485-0715-A9B17D83F807}" dt="2026-04-22T17:56:43.757" v="8"/>
          <ac:picMkLst>
            <pc:docMk/>
            <pc:sldMk cId="1124799991" sldId="324"/>
            <ac:picMk id="3" creationId="{27D32A14-4DA5-3C3C-376D-4046FD77C275}"/>
          </ac:picMkLst>
        </pc:picChg>
      </pc:sldChg>
      <pc:sldChg chg="addSp delSp modSp">
        <pc:chgData name="Brittany Sistrunk" userId="S::brittany.sistrunk@mshc.com::53ee9828-3b59-44f5-9423-dac59fc44d97" providerId="AD" clId="Web-{1F3EFECC-B8D3-8485-0715-A9B17D83F807}" dt="2026-04-22T17:58:31.168" v="14" actId="1076"/>
        <pc:sldMkLst>
          <pc:docMk/>
          <pc:sldMk cId="4109549520" sldId="447"/>
        </pc:sldMkLst>
        <pc:spChg chg="mod">
          <ac:chgData name="Brittany Sistrunk" userId="S::brittany.sistrunk@mshc.com::53ee9828-3b59-44f5-9423-dac59fc44d97" providerId="AD" clId="Web-{1F3EFECC-B8D3-8485-0715-A9B17D83F807}" dt="2026-04-22T17:58:31.168" v="14" actId="1076"/>
          <ac:spMkLst>
            <pc:docMk/>
            <pc:sldMk cId="4109549520" sldId="447"/>
            <ac:spMk id="4" creationId="{4A833E77-9E4D-DC9E-E3E6-95AFDCF01C86}"/>
          </ac:spMkLst>
        </pc:spChg>
        <pc:picChg chg="add mod ord">
          <ac:chgData name="Brittany Sistrunk" userId="S::brittany.sistrunk@mshc.com::53ee9828-3b59-44f5-9423-dac59fc44d97" providerId="AD" clId="Web-{1F3EFECC-B8D3-8485-0715-A9B17D83F807}" dt="2026-04-22T17:58:20.714" v="11"/>
          <ac:picMkLst>
            <pc:docMk/>
            <pc:sldMk cId="4109549520" sldId="447"/>
            <ac:picMk id="5" creationId="{DECFCE30-1835-A193-69C1-48A11C02F3A0}"/>
          </ac:picMkLst>
        </pc:picChg>
        <pc:picChg chg="del">
          <ac:chgData name="Brittany Sistrunk" userId="S::brittany.sistrunk@mshc.com::53ee9828-3b59-44f5-9423-dac59fc44d97" providerId="AD" clId="Web-{1F3EFECC-B8D3-8485-0715-A9B17D83F807}" dt="2026-04-22T17:58:03.886" v="9"/>
          <ac:picMkLst>
            <pc:docMk/>
            <pc:sldMk cId="4109549520" sldId="447"/>
            <ac:picMk id="16" creationId="{C40C64E9-B9DA-2ADD-221C-CCA6AE4FB97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656DB-FE2E-4A91-A91F-B11D5D1548DE}" type="doc">
      <dgm:prSet loTypeId="urn:microsoft.com/office/officeart/2005/8/layout/process1" loCatId="process" qsTypeId="urn:microsoft.com/office/officeart/2005/8/quickstyle/3d1" qsCatId="3D" csTypeId="urn:microsoft.com/office/officeart/2005/8/colors/colorful1" csCatId="colorful" phldr="1"/>
      <dgm:spPr/>
      <dgm:t>
        <a:bodyPr/>
        <a:lstStyle/>
        <a:p>
          <a:endParaRPr lang="en-US"/>
        </a:p>
      </dgm:t>
    </dgm:pt>
    <dgm:pt modelId="{EBD4C758-8CAC-40C1-AADE-967A4F5AA19B}">
      <dgm:prSet phldrT="[Text]" phldr="0" custT="1"/>
      <dgm:spPr/>
      <dgm:t>
        <a:bodyPr/>
        <a:lstStyle/>
        <a:p>
          <a:r>
            <a:rPr lang="en-US" sz="2000" b="1" dirty="0"/>
            <a:t>CDBG</a:t>
          </a:r>
        </a:p>
        <a:p>
          <a:r>
            <a:rPr lang="en-US" sz="1400" dirty="0"/>
            <a:t>Rebuilds Communities and Creates Jobs</a:t>
          </a:r>
        </a:p>
      </dgm:t>
    </dgm:pt>
    <dgm:pt modelId="{A8324142-CA4A-4785-A683-D3D9CF6A2A60}" type="parTrans" cxnId="{14BF1940-D327-488B-8E0F-AF5EB3B4743E}">
      <dgm:prSet/>
      <dgm:spPr/>
      <dgm:t>
        <a:bodyPr/>
        <a:lstStyle/>
        <a:p>
          <a:endParaRPr lang="en-US"/>
        </a:p>
      </dgm:t>
    </dgm:pt>
    <dgm:pt modelId="{0A307C2F-150D-487F-8926-A73948A0C3A4}" type="sibTrans" cxnId="{14BF1940-D327-488B-8E0F-AF5EB3B4743E}">
      <dgm:prSet/>
      <dgm:spPr/>
      <dgm:t>
        <a:bodyPr/>
        <a:lstStyle/>
        <a:p>
          <a:endParaRPr lang="en-US"/>
        </a:p>
      </dgm:t>
    </dgm:pt>
    <dgm:pt modelId="{CA5ABD67-7A06-4280-BD7B-F602877C36FB}">
      <dgm:prSet phldrT="[Text]" phldr="0" custT="1"/>
      <dgm:spPr/>
      <dgm:t>
        <a:bodyPr/>
        <a:lstStyle/>
        <a:p>
          <a:r>
            <a:rPr lang="en-US" sz="2000" b="1" dirty="0"/>
            <a:t>HOME/</a:t>
          </a:r>
        </a:p>
        <a:p>
          <a:r>
            <a:rPr lang="en-US" sz="2000" b="1" dirty="0"/>
            <a:t>HTF</a:t>
          </a:r>
        </a:p>
        <a:p>
          <a:r>
            <a:rPr lang="en-US" sz="1400" dirty="0"/>
            <a:t>Build Affordable Housing</a:t>
          </a:r>
        </a:p>
      </dgm:t>
    </dgm:pt>
    <dgm:pt modelId="{B8C8720B-5679-4843-9932-3F9484DBF66B}" type="parTrans" cxnId="{DB1C7C35-FA90-40D8-A071-E38B594B0C9B}">
      <dgm:prSet/>
      <dgm:spPr/>
      <dgm:t>
        <a:bodyPr/>
        <a:lstStyle/>
        <a:p>
          <a:endParaRPr lang="en-US"/>
        </a:p>
      </dgm:t>
    </dgm:pt>
    <dgm:pt modelId="{4E0A5A7F-5FD1-4EE0-8FC1-07BE1E3E4347}" type="sibTrans" cxnId="{DB1C7C35-FA90-40D8-A071-E38B594B0C9B}">
      <dgm:prSet/>
      <dgm:spPr/>
      <dgm:t>
        <a:bodyPr/>
        <a:lstStyle/>
        <a:p>
          <a:endParaRPr lang="en-US"/>
        </a:p>
      </dgm:t>
    </dgm:pt>
    <dgm:pt modelId="{6B6250C2-6F8E-4EE0-AEE7-D26936DD87EB}">
      <dgm:prSet phldrT="[Text]" phldr="0" custT="1"/>
      <dgm:spPr/>
      <dgm:t>
        <a:bodyPr/>
        <a:lstStyle/>
        <a:p>
          <a:r>
            <a:rPr lang="en-US" sz="2000" b="1" dirty="0"/>
            <a:t>Supportive Services</a:t>
          </a:r>
        </a:p>
        <a:p>
          <a:r>
            <a:rPr lang="en-US" sz="1400" dirty="0"/>
            <a:t>Connects People to Stability  </a:t>
          </a:r>
        </a:p>
      </dgm:t>
    </dgm:pt>
    <dgm:pt modelId="{68448AAE-50AE-414C-B673-0B8904863172}" type="parTrans" cxnId="{4D20AA35-D1A5-41FF-85FE-D0A97AC808D8}">
      <dgm:prSet/>
      <dgm:spPr/>
      <dgm:t>
        <a:bodyPr/>
        <a:lstStyle/>
        <a:p>
          <a:endParaRPr lang="en-US"/>
        </a:p>
      </dgm:t>
    </dgm:pt>
    <dgm:pt modelId="{7B2FBA2A-4AEF-47D9-823F-54B7933EBFFC}" type="sibTrans" cxnId="{4D20AA35-D1A5-41FF-85FE-D0A97AC808D8}">
      <dgm:prSet/>
      <dgm:spPr/>
      <dgm:t>
        <a:bodyPr/>
        <a:lstStyle/>
        <a:p>
          <a:endParaRPr lang="en-US"/>
        </a:p>
      </dgm:t>
    </dgm:pt>
    <dgm:pt modelId="{92B4DE06-5B5E-4529-96A6-3EA3E3821C09}">
      <dgm:prSet custT="1"/>
      <dgm:spPr/>
      <dgm:t>
        <a:bodyPr/>
        <a:lstStyle/>
        <a:p>
          <a:r>
            <a:rPr lang="en-US" sz="2000" b="1" dirty="0"/>
            <a:t>Homeownership</a:t>
          </a:r>
        </a:p>
        <a:p>
          <a:r>
            <a:rPr lang="en-US" sz="1400" dirty="0"/>
            <a:t>Builds Generational Wealth</a:t>
          </a:r>
        </a:p>
      </dgm:t>
    </dgm:pt>
    <dgm:pt modelId="{9A779AC5-D987-47B6-B949-7C14C5A5CD0B}" type="parTrans" cxnId="{6571A94A-96E0-42E6-B73B-9B30F732C8E3}">
      <dgm:prSet/>
      <dgm:spPr/>
      <dgm:t>
        <a:bodyPr/>
        <a:lstStyle/>
        <a:p>
          <a:endParaRPr lang="en-US"/>
        </a:p>
      </dgm:t>
    </dgm:pt>
    <dgm:pt modelId="{C79B2AFE-70E2-422B-BB78-E6F1900CF520}" type="sibTrans" cxnId="{6571A94A-96E0-42E6-B73B-9B30F732C8E3}">
      <dgm:prSet/>
      <dgm:spPr/>
      <dgm:t>
        <a:bodyPr/>
        <a:lstStyle/>
        <a:p>
          <a:endParaRPr lang="en-US"/>
        </a:p>
      </dgm:t>
    </dgm:pt>
    <dgm:pt modelId="{FE703CA9-D06C-4F12-BF69-FF6863C26B52}">
      <dgm:prSet custT="1"/>
      <dgm:spPr/>
      <dgm:t>
        <a:bodyPr/>
        <a:lstStyle/>
        <a:p>
          <a:r>
            <a:rPr lang="en-US" sz="2000" b="1" dirty="0"/>
            <a:t>Stronger Community </a:t>
          </a:r>
        </a:p>
      </dgm:t>
    </dgm:pt>
    <dgm:pt modelId="{0C1DCBF8-CD3C-40F0-830B-5277849A6F42}" type="parTrans" cxnId="{2E1F733A-E7B0-4D45-9FF4-DF6C4295E0CE}">
      <dgm:prSet/>
      <dgm:spPr/>
      <dgm:t>
        <a:bodyPr/>
        <a:lstStyle/>
        <a:p>
          <a:endParaRPr lang="en-US"/>
        </a:p>
      </dgm:t>
    </dgm:pt>
    <dgm:pt modelId="{EC2EA86E-7949-4E30-A5B6-41B10BC5290E}" type="sibTrans" cxnId="{2E1F733A-E7B0-4D45-9FF4-DF6C4295E0CE}">
      <dgm:prSet/>
      <dgm:spPr/>
      <dgm:t>
        <a:bodyPr/>
        <a:lstStyle/>
        <a:p>
          <a:endParaRPr lang="en-US"/>
        </a:p>
      </dgm:t>
    </dgm:pt>
    <dgm:pt modelId="{C0104C73-F7C2-49BF-9350-B3B02F291DDB}" type="pres">
      <dgm:prSet presAssocID="{BC9656DB-FE2E-4A91-A91F-B11D5D1548DE}" presName="Name0" presStyleCnt="0">
        <dgm:presLayoutVars>
          <dgm:dir/>
          <dgm:resizeHandles val="exact"/>
        </dgm:presLayoutVars>
      </dgm:prSet>
      <dgm:spPr/>
    </dgm:pt>
    <dgm:pt modelId="{F3AC25CE-7D05-4425-A062-95DFD19E960B}" type="pres">
      <dgm:prSet presAssocID="{EBD4C758-8CAC-40C1-AADE-967A4F5AA19B}" presName="node" presStyleLbl="node1" presStyleIdx="0" presStyleCnt="5">
        <dgm:presLayoutVars>
          <dgm:bulletEnabled val="1"/>
        </dgm:presLayoutVars>
      </dgm:prSet>
      <dgm:spPr/>
    </dgm:pt>
    <dgm:pt modelId="{C299755D-5929-45A4-829A-CCC6F1095FDA}" type="pres">
      <dgm:prSet presAssocID="{0A307C2F-150D-487F-8926-A73948A0C3A4}" presName="sibTrans" presStyleLbl="sibTrans2D1" presStyleIdx="0" presStyleCnt="4"/>
      <dgm:spPr/>
    </dgm:pt>
    <dgm:pt modelId="{41347CD7-5BCF-4F67-B239-712F48EE9135}" type="pres">
      <dgm:prSet presAssocID="{0A307C2F-150D-487F-8926-A73948A0C3A4}" presName="connectorText" presStyleLbl="sibTrans2D1" presStyleIdx="0" presStyleCnt="4"/>
      <dgm:spPr/>
    </dgm:pt>
    <dgm:pt modelId="{B40C962E-7CA5-4091-B8CA-2F227894F72F}" type="pres">
      <dgm:prSet presAssocID="{CA5ABD67-7A06-4280-BD7B-F602877C36FB}" presName="node" presStyleLbl="node1" presStyleIdx="1" presStyleCnt="5">
        <dgm:presLayoutVars>
          <dgm:bulletEnabled val="1"/>
        </dgm:presLayoutVars>
      </dgm:prSet>
      <dgm:spPr/>
    </dgm:pt>
    <dgm:pt modelId="{9C984DF3-57CE-40A6-8E6E-E3B395623146}" type="pres">
      <dgm:prSet presAssocID="{4E0A5A7F-5FD1-4EE0-8FC1-07BE1E3E4347}" presName="sibTrans" presStyleLbl="sibTrans2D1" presStyleIdx="1" presStyleCnt="4"/>
      <dgm:spPr/>
    </dgm:pt>
    <dgm:pt modelId="{E521B370-345F-4835-8580-1BDCBFE11765}" type="pres">
      <dgm:prSet presAssocID="{4E0A5A7F-5FD1-4EE0-8FC1-07BE1E3E4347}" presName="connectorText" presStyleLbl="sibTrans2D1" presStyleIdx="1" presStyleCnt="4"/>
      <dgm:spPr/>
    </dgm:pt>
    <dgm:pt modelId="{6E1BF292-2544-473D-966A-CD945C3BB694}" type="pres">
      <dgm:prSet presAssocID="{6B6250C2-6F8E-4EE0-AEE7-D26936DD87EB}" presName="node" presStyleLbl="node1" presStyleIdx="2" presStyleCnt="5">
        <dgm:presLayoutVars>
          <dgm:bulletEnabled val="1"/>
        </dgm:presLayoutVars>
      </dgm:prSet>
      <dgm:spPr/>
    </dgm:pt>
    <dgm:pt modelId="{9101C88B-119A-4063-91D5-D7A98E25DE08}" type="pres">
      <dgm:prSet presAssocID="{7B2FBA2A-4AEF-47D9-823F-54B7933EBFFC}" presName="sibTrans" presStyleLbl="sibTrans2D1" presStyleIdx="2" presStyleCnt="4"/>
      <dgm:spPr/>
    </dgm:pt>
    <dgm:pt modelId="{A37462B4-0951-492E-8CBD-BEFBC68D3598}" type="pres">
      <dgm:prSet presAssocID="{7B2FBA2A-4AEF-47D9-823F-54B7933EBFFC}" presName="connectorText" presStyleLbl="sibTrans2D1" presStyleIdx="2" presStyleCnt="4"/>
      <dgm:spPr/>
    </dgm:pt>
    <dgm:pt modelId="{AB089B1A-3467-4DFE-ADF5-7CDD0F29E306}" type="pres">
      <dgm:prSet presAssocID="{92B4DE06-5B5E-4529-96A6-3EA3E3821C09}" presName="node" presStyleLbl="node1" presStyleIdx="3" presStyleCnt="5">
        <dgm:presLayoutVars>
          <dgm:bulletEnabled val="1"/>
        </dgm:presLayoutVars>
      </dgm:prSet>
      <dgm:spPr/>
    </dgm:pt>
    <dgm:pt modelId="{C00CDE55-DD97-425B-90D0-20E239C0E032}" type="pres">
      <dgm:prSet presAssocID="{C79B2AFE-70E2-422B-BB78-E6F1900CF520}" presName="sibTrans" presStyleLbl="sibTrans2D1" presStyleIdx="3" presStyleCnt="4"/>
      <dgm:spPr/>
    </dgm:pt>
    <dgm:pt modelId="{C0531846-6E95-48DF-A691-D2F6BE267B94}" type="pres">
      <dgm:prSet presAssocID="{C79B2AFE-70E2-422B-BB78-E6F1900CF520}" presName="connectorText" presStyleLbl="sibTrans2D1" presStyleIdx="3" presStyleCnt="4"/>
      <dgm:spPr/>
    </dgm:pt>
    <dgm:pt modelId="{85C60222-5DBD-47C7-9EEC-FF056756A383}" type="pres">
      <dgm:prSet presAssocID="{FE703CA9-D06C-4F12-BF69-FF6863C26B52}" presName="node" presStyleLbl="node1" presStyleIdx="4" presStyleCnt="5" custScaleX="134693">
        <dgm:presLayoutVars>
          <dgm:bulletEnabled val="1"/>
        </dgm:presLayoutVars>
      </dgm:prSet>
      <dgm:spPr/>
    </dgm:pt>
  </dgm:ptLst>
  <dgm:cxnLst>
    <dgm:cxn modelId="{5D518E1F-A793-4111-80B0-4CCA96A35BF3}" type="presOf" srcId="{4E0A5A7F-5FD1-4EE0-8FC1-07BE1E3E4347}" destId="{9C984DF3-57CE-40A6-8E6E-E3B395623146}" srcOrd="0" destOrd="0" presId="urn:microsoft.com/office/officeart/2005/8/layout/process1"/>
    <dgm:cxn modelId="{0541C52C-6585-40F7-920D-43682BD817F6}" type="presOf" srcId="{EBD4C758-8CAC-40C1-AADE-967A4F5AA19B}" destId="{F3AC25CE-7D05-4425-A062-95DFD19E960B}" srcOrd="0" destOrd="0" presId="urn:microsoft.com/office/officeart/2005/8/layout/process1"/>
    <dgm:cxn modelId="{DB1C7C35-FA90-40D8-A071-E38B594B0C9B}" srcId="{BC9656DB-FE2E-4A91-A91F-B11D5D1548DE}" destId="{CA5ABD67-7A06-4280-BD7B-F602877C36FB}" srcOrd="1" destOrd="0" parTransId="{B8C8720B-5679-4843-9932-3F9484DBF66B}" sibTransId="{4E0A5A7F-5FD1-4EE0-8FC1-07BE1E3E4347}"/>
    <dgm:cxn modelId="{4D20AA35-D1A5-41FF-85FE-D0A97AC808D8}" srcId="{BC9656DB-FE2E-4A91-A91F-B11D5D1548DE}" destId="{6B6250C2-6F8E-4EE0-AEE7-D26936DD87EB}" srcOrd="2" destOrd="0" parTransId="{68448AAE-50AE-414C-B673-0B8904863172}" sibTransId="{7B2FBA2A-4AEF-47D9-823F-54B7933EBFFC}"/>
    <dgm:cxn modelId="{E73D7A39-1BC7-4441-A709-2A7B62868C01}" type="presOf" srcId="{C79B2AFE-70E2-422B-BB78-E6F1900CF520}" destId="{C0531846-6E95-48DF-A691-D2F6BE267B94}" srcOrd="1" destOrd="0" presId="urn:microsoft.com/office/officeart/2005/8/layout/process1"/>
    <dgm:cxn modelId="{2E1F733A-E7B0-4D45-9FF4-DF6C4295E0CE}" srcId="{BC9656DB-FE2E-4A91-A91F-B11D5D1548DE}" destId="{FE703CA9-D06C-4F12-BF69-FF6863C26B52}" srcOrd="4" destOrd="0" parTransId="{0C1DCBF8-CD3C-40F0-830B-5277849A6F42}" sibTransId="{EC2EA86E-7949-4E30-A5B6-41B10BC5290E}"/>
    <dgm:cxn modelId="{96C3403C-91F3-4C95-9997-C76D9BC79BDB}" type="presOf" srcId="{BC9656DB-FE2E-4A91-A91F-B11D5D1548DE}" destId="{C0104C73-F7C2-49BF-9350-B3B02F291DDB}" srcOrd="0" destOrd="0" presId="urn:microsoft.com/office/officeart/2005/8/layout/process1"/>
    <dgm:cxn modelId="{14BF1940-D327-488B-8E0F-AF5EB3B4743E}" srcId="{BC9656DB-FE2E-4A91-A91F-B11D5D1548DE}" destId="{EBD4C758-8CAC-40C1-AADE-967A4F5AA19B}" srcOrd="0" destOrd="0" parTransId="{A8324142-CA4A-4785-A683-D3D9CF6A2A60}" sibTransId="{0A307C2F-150D-487F-8926-A73948A0C3A4}"/>
    <dgm:cxn modelId="{4F5D3D48-F2D2-40D6-B003-2D32CBD2DA07}" type="presOf" srcId="{0A307C2F-150D-487F-8926-A73948A0C3A4}" destId="{C299755D-5929-45A4-829A-CCC6F1095FDA}" srcOrd="0" destOrd="0" presId="urn:microsoft.com/office/officeart/2005/8/layout/process1"/>
    <dgm:cxn modelId="{6571A94A-96E0-42E6-B73B-9B30F732C8E3}" srcId="{BC9656DB-FE2E-4A91-A91F-B11D5D1548DE}" destId="{92B4DE06-5B5E-4529-96A6-3EA3E3821C09}" srcOrd="3" destOrd="0" parTransId="{9A779AC5-D987-47B6-B949-7C14C5A5CD0B}" sibTransId="{C79B2AFE-70E2-422B-BB78-E6F1900CF520}"/>
    <dgm:cxn modelId="{9E93BE6E-6DE5-4A92-9F15-1D970BB21DC1}" type="presOf" srcId="{FE703CA9-D06C-4F12-BF69-FF6863C26B52}" destId="{85C60222-5DBD-47C7-9EEC-FF056756A383}" srcOrd="0" destOrd="0" presId="urn:microsoft.com/office/officeart/2005/8/layout/process1"/>
    <dgm:cxn modelId="{3729C571-2D07-47ED-BC6F-8B0FD9E415AB}" type="presOf" srcId="{C79B2AFE-70E2-422B-BB78-E6F1900CF520}" destId="{C00CDE55-DD97-425B-90D0-20E239C0E032}" srcOrd="0" destOrd="0" presId="urn:microsoft.com/office/officeart/2005/8/layout/process1"/>
    <dgm:cxn modelId="{A0FD8157-EDB7-405A-8038-AC7D6579B2AB}" type="presOf" srcId="{6B6250C2-6F8E-4EE0-AEE7-D26936DD87EB}" destId="{6E1BF292-2544-473D-966A-CD945C3BB694}" srcOrd="0" destOrd="0" presId="urn:microsoft.com/office/officeart/2005/8/layout/process1"/>
    <dgm:cxn modelId="{176D04C1-7EEA-4C95-BDA1-79E0A90C46EB}" type="presOf" srcId="{4E0A5A7F-5FD1-4EE0-8FC1-07BE1E3E4347}" destId="{E521B370-345F-4835-8580-1BDCBFE11765}" srcOrd="1" destOrd="0" presId="urn:microsoft.com/office/officeart/2005/8/layout/process1"/>
    <dgm:cxn modelId="{A5F445D2-BB86-4181-869D-2FE73C02F992}" type="presOf" srcId="{CA5ABD67-7A06-4280-BD7B-F602877C36FB}" destId="{B40C962E-7CA5-4091-B8CA-2F227894F72F}" srcOrd="0" destOrd="0" presId="urn:microsoft.com/office/officeart/2005/8/layout/process1"/>
    <dgm:cxn modelId="{1065F2DE-16D8-4411-8699-24A650367F6E}" type="presOf" srcId="{7B2FBA2A-4AEF-47D9-823F-54B7933EBFFC}" destId="{A37462B4-0951-492E-8CBD-BEFBC68D3598}" srcOrd="1" destOrd="0" presId="urn:microsoft.com/office/officeart/2005/8/layout/process1"/>
    <dgm:cxn modelId="{7844AEE2-B7D7-4ECD-B6E4-4C3B01A9F96A}" type="presOf" srcId="{0A307C2F-150D-487F-8926-A73948A0C3A4}" destId="{41347CD7-5BCF-4F67-B239-712F48EE9135}" srcOrd="1" destOrd="0" presId="urn:microsoft.com/office/officeart/2005/8/layout/process1"/>
    <dgm:cxn modelId="{E20B48FE-E3EE-4DB7-B36E-AE9A13C27F22}" type="presOf" srcId="{92B4DE06-5B5E-4529-96A6-3EA3E3821C09}" destId="{AB089B1A-3467-4DFE-ADF5-7CDD0F29E306}" srcOrd="0" destOrd="0" presId="urn:microsoft.com/office/officeart/2005/8/layout/process1"/>
    <dgm:cxn modelId="{2B8550FE-A90E-45A3-989E-EF1D447A4027}" type="presOf" srcId="{7B2FBA2A-4AEF-47D9-823F-54B7933EBFFC}" destId="{9101C88B-119A-4063-91D5-D7A98E25DE08}" srcOrd="0" destOrd="0" presId="urn:microsoft.com/office/officeart/2005/8/layout/process1"/>
    <dgm:cxn modelId="{27FAADDF-8429-4BFF-BF26-0CB21877ED1E}" type="presParOf" srcId="{C0104C73-F7C2-49BF-9350-B3B02F291DDB}" destId="{F3AC25CE-7D05-4425-A062-95DFD19E960B}" srcOrd="0" destOrd="0" presId="urn:microsoft.com/office/officeart/2005/8/layout/process1"/>
    <dgm:cxn modelId="{CACDA7EC-03EA-47F9-B248-BBFA820A1C77}" type="presParOf" srcId="{C0104C73-F7C2-49BF-9350-B3B02F291DDB}" destId="{C299755D-5929-45A4-829A-CCC6F1095FDA}" srcOrd="1" destOrd="0" presId="urn:microsoft.com/office/officeart/2005/8/layout/process1"/>
    <dgm:cxn modelId="{8C071DD2-B4F2-4635-A8E3-FFA6A94BD5E4}" type="presParOf" srcId="{C299755D-5929-45A4-829A-CCC6F1095FDA}" destId="{41347CD7-5BCF-4F67-B239-712F48EE9135}" srcOrd="0" destOrd="0" presId="urn:microsoft.com/office/officeart/2005/8/layout/process1"/>
    <dgm:cxn modelId="{C3B3038D-BF5B-4679-8F4E-E45D0CE6949C}" type="presParOf" srcId="{C0104C73-F7C2-49BF-9350-B3B02F291DDB}" destId="{B40C962E-7CA5-4091-B8CA-2F227894F72F}" srcOrd="2" destOrd="0" presId="urn:microsoft.com/office/officeart/2005/8/layout/process1"/>
    <dgm:cxn modelId="{2EBD540B-B1F6-4DB7-92D5-ABA60856BAF9}" type="presParOf" srcId="{C0104C73-F7C2-49BF-9350-B3B02F291DDB}" destId="{9C984DF3-57CE-40A6-8E6E-E3B395623146}" srcOrd="3" destOrd="0" presId="urn:microsoft.com/office/officeart/2005/8/layout/process1"/>
    <dgm:cxn modelId="{1FBF528B-DAC9-45B1-A97B-E0328049411B}" type="presParOf" srcId="{9C984DF3-57CE-40A6-8E6E-E3B395623146}" destId="{E521B370-345F-4835-8580-1BDCBFE11765}" srcOrd="0" destOrd="0" presId="urn:microsoft.com/office/officeart/2005/8/layout/process1"/>
    <dgm:cxn modelId="{92926FE1-5B40-4E62-973D-419F517F4CE7}" type="presParOf" srcId="{C0104C73-F7C2-49BF-9350-B3B02F291DDB}" destId="{6E1BF292-2544-473D-966A-CD945C3BB694}" srcOrd="4" destOrd="0" presId="urn:microsoft.com/office/officeart/2005/8/layout/process1"/>
    <dgm:cxn modelId="{2D046F90-3411-49EF-B1B0-AE5F2070D1BB}" type="presParOf" srcId="{C0104C73-F7C2-49BF-9350-B3B02F291DDB}" destId="{9101C88B-119A-4063-91D5-D7A98E25DE08}" srcOrd="5" destOrd="0" presId="urn:microsoft.com/office/officeart/2005/8/layout/process1"/>
    <dgm:cxn modelId="{0041187D-626B-4CDD-B576-735F0FC2EEFF}" type="presParOf" srcId="{9101C88B-119A-4063-91D5-D7A98E25DE08}" destId="{A37462B4-0951-492E-8CBD-BEFBC68D3598}" srcOrd="0" destOrd="0" presId="urn:microsoft.com/office/officeart/2005/8/layout/process1"/>
    <dgm:cxn modelId="{F3713577-B7C5-4480-9DE1-1C1CFAB45560}" type="presParOf" srcId="{C0104C73-F7C2-49BF-9350-B3B02F291DDB}" destId="{AB089B1A-3467-4DFE-ADF5-7CDD0F29E306}" srcOrd="6" destOrd="0" presId="urn:microsoft.com/office/officeart/2005/8/layout/process1"/>
    <dgm:cxn modelId="{482919F3-C148-4894-8858-5B5B745F4C67}" type="presParOf" srcId="{C0104C73-F7C2-49BF-9350-B3B02F291DDB}" destId="{C00CDE55-DD97-425B-90D0-20E239C0E032}" srcOrd="7" destOrd="0" presId="urn:microsoft.com/office/officeart/2005/8/layout/process1"/>
    <dgm:cxn modelId="{8F5D6F70-8B96-4CB5-8814-109627909784}" type="presParOf" srcId="{C00CDE55-DD97-425B-90D0-20E239C0E032}" destId="{C0531846-6E95-48DF-A691-D2F6BE267B94}" srcOrd="0" destOrd="0" presId="urn:microsoft.com/office/officeart/2005/8/layout/process1"/>
    <dgm:cxn modelId="{497280B8-3556-4264-8FC8-D5C29CD582C5}" type="presParOf" srcId="{C0104C73-F7C2-49BF-9350-B3B02F291DDB}" destId="{85C60222-5DBD-47C7-9EEC-FF056756A38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62AD5-C423-4809-A9EF-5F76452ECF12}" type="doc">
      <dgm:prSet loTypeId="urn:microsoft.com/office/officeart/2005/8/layout/hProcess9" loCatId="process" qsTypeId="urn:microsoft.com/office/officeart/2005/8/quickstyle/3d5" qsCatId="3D" csTypeId="urn:microsoft.com/office/officeart/2005/8/colors/colorful1" csCatId="colorful" phldr="1"/>
      <dgm:spPr/>
    </dgm:pt>
    <dgm:pt modelId="{8BC8BFC4-8AD6-44F5-9DC3-1D477B8428CE}">
      <dgm:prSet phldrT="[Text]"/>
      <dgm:spPr/>
      <dgm:t>
        <a:bodyPr/>
        <a:lstStyle/>
        <a:p>
          <a:r>
            <a:rPr lang="en-US" dirty="0"/>
            <a:t>Access to the target population </a:t>
          </a:r>
        </a:p>
      </dgm:t>
    </dgm:pt>
    <dgm:pt modelId="{EC8E53E8-3542-4755-8FC8-F4034487A118}" type="parTrans" cxnId="{5B8575E5-288D-4CA7-83E3-80FCD36BDF9E}">
      <dgm:prSet/>
      <dgm:spPr/>
      <dgm:t>
        <a:bodyPr/>
        <a:lstStyle/>
        <a:p>
          <a:endParaRPr lang="en-US"/>
        </a:p>
      </dgm:t>
    </dgm:pt>
    <dgm:pt modelId="{14570352-1245-4E07-A5E2-1D630BBF2493}" type="sibTrans" cxnId="{5B8575E5-288D-4CA7-83E3-80FCD36BDF9E}">
      <dgm:prSet/>
      <dgm:spPr/>
      <dgm:t>
        <a:bodyPr/>
        <a:lstStyle/>
        <a:p>
          <a:endParaRPr lang="en-US"/>
        </a:p>
      </dgm:t>
    </dgm:pt>
    <dgm:pt modelId="{88B01C6B-899C-4185-B1E5-A4F834B7BA97}">
      <dgm:prSet phldrT="[Text]"/>
      <dgm:spPr/>
      <dgm:t>
        <a:bodyPr/>
        <a:lstStyle/>
        <a:p>
          <a:r>
            <a:rPr lang="en-US" dirty="0"/>
            <a:t>Documentation </a:t>
          </a:r>
        </a:p>
      </dgm:t>
    </dgm:pt>
    <dgm:pt modelId="{997BD7B3-F2DF-4BD0-A1A5-10D739A8123D}" type="parTrans" cxnId="{F11A40D9-2F69-4B3D-B06D-16482ECF1239}">
      <dgm:prSet/>
      <dgm:spPr/>
      <dgm:t>
        <a:bodyPr/>
        <a:lstStyle/>
        <a:p>
          <a:endParaRPr lang="en-US"/>
        </a:p>
      </dgm:t>
    </dgm:pt>
    <dgm:pt modelId="{271B1207-95C1-43C8-A065-6ABF99146BC7}" type="sibTrans" cxnId="{F11A40D9-2F69-4B3D-B06D-16482ECF1239}">
      <dgm:prSet/>
      <dgm:spPr/>
      <dgm:t>
        <a:bodyPr/>
        <a:lstStyle/>
        <a:p>
          <a:endParaRPr lang="en-US"/>
        </a:p>
      </dgm:t>
    </dgm:pt>
    <dgm:pt modelId="{7A6473CE-ABF5-4313-956A-1594C35C4D2E}">
      <dgm:prSet phldrT="[Text]"/>
      <dgm:spPr/>
      <dgm:t>
        <a:bodyPr/>
        <a:lstStyle/>
        <a:p>
          <a:r>
            <a:rPr lang="en-US" dirty="0"/>
            <a:t>Case Management</a:t>
          </a:r>
        </a:p>
      </dgm:t>
    </dgm:pt>
    <dgm:pt modelId="{424AC40A-0D86-44CC-ADF9-08B6FFC1D6E8}" type="parTrans" cxnId="{6AF37C85-36A6-4CFD-855D-806D8971EF39}">
      <dgm:prSet/>
      <dgm:spPr/>
      <dgm:t>
        <a:bodyPr/>
        <a:lstStyle/>
        <a:p>
          <a:endParaRPr lang="en-US"/>
        </a:p>
      </dgm:t>
    </dgm:pt>
    <dgm:pt modelId="{29D589EF-49FC-434A-8879-0B99C0AD5CD5}" type="sibTrans" cxnId="{6AF37C85-36A6-4CFD-855D-806D8971EF39}">
      <dgm:prSet/>
      <dgm:spPr/>
      <dgm:t>
        <a:bodyPr/>
        <a:lstStyle/>
        <a:p>
          <a:endParaRPr lang="en-US"/>
        </a:p>
      </dgm:t>
    </dgm:pt>
    <dgm:pt modelId="{A8DD718C-7566-4693-BC21-78FCD1CC3C15}">
      <dgm:prSet phldrT="[Text]"/>
      <dgm:spPr/>
      <dgm:t>
        <a:bodyPr/>
        <a:lstStyle/>
        <a:p>
          <a:r>
            <a:rPr lang="en-US" dirty="0"/>
            <a:t>Financial Support </a:t>
          </a:r>
        </a:p>
      </dgm:t>
    </dgm:pt>
    <dgm:pt modelId="{D5699F69-48E3-46A0-B092-B3E7CB4C8268}" type="parTrans" cxnId="{FBA3A14E-8C53-4BBA-AAF6-AA6941F4E934}">
      <dgm:prSet/>
      <dgm:spPr/>
      <dgm:t>
        <a:bodyPr/>
        <a:lstStyle/>
        <a:p>
          <a:endParaRPr lang="en-US"/>
        </a:p>
      </dgm:t>
    </dgm:pt>
    <dgm:pt modelId="{AB504DBE-CC63-4A52-AE17-B76752137A0D}" type="sibTrans" cxnId="{FBA3A14E-8C53-4BBA-AAF6-AA6941F4E934}">
      <dgm:prSet/>
      <dgm:spPr/>
      <dgm:t>
        <a:bodyPr/>
        <a:lstStyle/>
        <a:p>
          <a:endParaRPr lang="en-US"/>
        </a:p>
      </dgm:t>
    </dgm:pt>
    <dgm:pt modelId="{38001CAD-5F62-4E93-B70E-11654DAC6D1B}">
      <dgm:prSet phldrT="[Text]"/>
      <dgm:spPr/>
      <dgm:t>
        <a:bodyPr/>
        <a:lstStyle/>
        <a:p>
          <a:r>
            <a:rPr lang="en-US" dirty="0"/>
            <a:t>Stability Planning</a:t>
          </a:r>
        </a:p>
      </dgm:t>
    </dgm:pt>
    <dgm:pt modelId="{A642D16D-0005-4BD6-B8CF-4CDDBF80467D}" type="parTrans" cxnId="{86B08675-7A13-4B0C-970C-0CE66412DD9F}">
      <dgm:prSet/>
      <dgm:spPr/>
      <dgm:t>
        <a:bodyPr/>
        <a:lstStyle/>
        <a:p>
          <a:endParaRPr lang="en-US"/>
        </a:p>
      </dgm:t>
    </dgm:pt>
    <dgm:pt modelId="{36FB62AD-16C8-4D72-9696-70B056E69BCF}" type="sibTrans" cxnId="{86B08675-7A13-4B0C-970C-0CE66412DD9F}">
      <dgm:prSet/>
      <dgm:spPr/>
      <dgm:t>
        <a:bodyPr/>
        <a:lstStyle/>
        <a:p>
          <a:endParaRPr lang="en-US"/>
        </a:p>
      </dgm:t>
    </dgm:pt>
    <dgm:pt modelId="{4B4C8BF8-7A0C-4806-AB24-933995A22338}" type="pres">
      <dgm:prSet presAssocID="{7D462AD5-C423-4809-A9EF-5F76452ECF12}" presName="CompostProcess" presStyleCnt="0">
        <dgm:presLayoutVars>
          <dgm:dir/>
          <dgm:resizeHandles val="exact"/>
        </dgm:presLayoutVars>
      </dgm:prSet>
      <dgm:spPr/>
    </dgm:pt>
    <dgm:pt modelId="{9083B342-502B-4CBA-B704-B9F2844D54A3}" type="pres">
      <dgm:prSet presAssocID="{7D462AD5-C423-4809-A9EF-5F76452ECF12}" presName="arrow" presStyleLbl="bgShp" presStyleIdx="0" presStyleCnt="1"/>
      <dgm:spPr/>
    </dgm:pt>
    <dgm:pt modelId="{B18D6006-03CF-434C-B907-08CA23B3B62A}" type="pres">
      <dgm:prSet presAssocID="{7D462AD5-C423-4809-A9EF-5F76452ECF12}" presName="linearProcess" presStyleCnt="0"/>
      <dgm:spPr/>
    </dgm:pt>
    <dgm:pt modelId="{6C93DD0C-D21A-4176-84C6-698412DD3BAC}" type="pres">
      <dgm:prSet presAssocID="{8BC8BFC4-8AD6-44F5-9DC3-1D477B8428CE}" presName="textNode" presStyleLbl="node1" presStyleIdx="0" presStyleCnt="5">
        <dgm:presLayoutVars>
          <dgm:bulletEnabled val="1"/>
        </dgm:presLayoutVars>
      </dgm:prSet>
      <dgm:spPr/>
    </dgm:pt>
    <dgm:pt modelId="{8A7919DD-C5EE-4BEE-81FC-756C0AF1D1D5}" type="pres">
      <dgm:prSet presAssocID="{14570352-1245-4E07-A5E2-1D630BBF2493}" presName="sibTrans" presStyleCnt="0"/>
      <dgm:spPr/>
    </dgm:pt>
    <dgm:pt modelId="{0970AABF-2A0A-4581-82C3-2F858D5BB202}" type="pres">
      <dgm:prSet presAssocID="{88B01C6B-899C-4185-B1E5-A4F834B7BA97}" presName="textNode" presStyleLbl="node1" presStyleIdx="1" presStyleCnt="5">
        <dgm:presLayoutVars>
          <dgm:bulletEnabled val="1"/>
        </dgm:presLayoutVars>
      </dgm:prSet>
      <dgm:spPr/>
    </dgm:pt>
    <dgm:pt modelId="{D1DFD2D3-D354-44E7-BBD7-D73AB11F238C}" type="pres">
      <dgm:prSet presAssocID="{271B1207-95C1-43C8-A065-6ABF99146BC7}" presName="sibTrans" presStyleCnt="0"/>
      <dgm:spPr/>
    </dgm:pt>
    <dgm:pt modelId="{CB4701B0-EFAD-4DF9-9B0E-B38AC3677DA4}" type="pres">
      <dgm:prSet presAssocID="{7A6473CE-ABF5-4313-956A-1594C35C4D2E}" presName="textNode" presStyleLbl="node1" presStyleIdx="2" presStyleCnt="5">
        <dgm:presLayoutVars>
          <dgm:bulletEnabled val="1"/>
        </dgm:presLayoutVars>
      </dgm:prSet>
      <dgm:spPr/>
    </dgm:pt>
    <dgm:pt modelId="{3D04595C-CAC9-4B29-AAD7-8E42D9EB70CA}" type="pres">
      <dgm:prSet presAssocID="{29D589EF-49FC-434A-8879-0B99C0AD5CD5}" presName="sibTrans" presStyleCnt="0"/>
      <dgm:spPr/>
    </dgm:pt>
    <dgm:pt modelId="{46EE7C8F-D88D-4F27-9E55-F41A49C66191}" type="pres">
      <dgm:prSet presAssocID="{A8DD718C-7566-4693-BC21-78FCD1CC3C15}" presName="textNode" presStyleLbl="node1" presStyleIdx="3" presStyleCnt="5">
        <dgm:presLayoutVars>
          <dgm:bulletEnabled val="1"/>
        </dgm:presLayoutVars>
      </dgm:prSet>
      <dgm:spPr/>
    </dgm:pt>
    <dgm:pt modelId="{D210DCB0-3889-47A6-88CB-1E68EE44A148}" type="pres">
      <dgm:prSet presAssocID="{AB504DBE-CC63-4A52-AE17-B76752137A0D}" presName="sibTrans" presStyleCnt="0"/>
      <dgm:spPr/>
    </dgm:pt>
    <dgm:pt modelId="{875165EE-2662-486C-8025-C23383D971EE}" type="pres">
      <dgm:prSet presAssocID="{38001CAD-5F62-4E93-B70E-11654DAC6D1B}" presName="textNode" presStyleLbl="node1" presStyleIdx="4" presStyleCnt="5">
        <dgm:presLayoutVars>
          <dgm:bulletEnabled val="1"/>
        </dgm:presLayoutVars>
      </dgm:prSet>
      <dgm:spPr/>
    </dgm:pt>
  </dgm:ptLst>
  <dgm:cxnLst>
    <dgm:cxn modelId="{D0BD8F2E-A640-4235-BCD8-070A79136636}" type="presOf" srcId="{8BC8BFC4-8AD6-44F5-9DC3-1D477B8428CE}" destId="{6C93DD0C-D21A-4176-84C6-698412DD3BAC}" srcOrd="0" destOrd="0" presId="urn:microsoft.com/office/officeart/2005/8/layout/hProcess9"/>
    <dgm:cxn modelId="{F2254560-0CF2-40DB-9BCC-10730F04B6B6}" type="presOf" srcId="{7A6473CE-ABF5-4313-956A-1594C35C4D2E}" destId="{CB4701B0-EFAD-4DF9-9B0E-B38AC3677DA4}" srcOrd="0" destOrd="0" presId="urn:microsoft.com/office/officeart/2005/8/layout/hProcess9"/>
    <dgm:cxn modelId="{6DCDBA43-114F-4FE5-90E0-F45AA4D39971}" type="presOf" srcId="{88B01C6B-899C-4185-B1E5-A4F834B7BA97}" destId="{0970AABF-2A0A-4581-82C3-2F858D5BB202}" srcOrd="0" destOrd="0" presId="urn:microsoft.com/office/officeart/2005/8/layout/hProcess9"/>
    <dgm:cxn modelId="{FBA3A14E-8C53-4BBA-AAF6-AA6941F4E934}" srcId="{7D462AD5-C423-4809-A9EF-5F76452ECF12}" destId="{A8DD718C-7566-4693-BC21-78FCD1CC3C15}" srcOrd="3" destOrd="0" parTransId="{D5699F69-48E3-46A0-B092-B3E7CB4C8268}" sibTransId="{AB504DBE-CC63-4A52-AE17-B76752137A0D}"/>
    <dgm:cxn modelId="{86B08675-7A13-4B0C-970C-0CE66412DD9F}" srcId="{7D462AD5-C423-4809-A9EF-5F76452ECF12}" destId="{38001CAD-5F62-4E93-B70E-11654DAC6D1B}" srcOrd="4" destOrd="0" parTransId="{A642D16D-0005-4BD6-B8CF-4CDDBF80467D}" sibTransId="{36FB62AD-16C8-4D72-9696-70B056E69BCF}"/>
    <dgm:cxn modelId="{6AF37C85-36A6-4CFD-855D-806D8971EF39}" srcId="{7D462AD5-C423-4809-A9EF-5F76452ECF12}" destId="{7A6473CE-ABF5-4313-956A-1594C35C4D2E}" srcOrd="2" destOrd="0" parTransId="{424AC40A-0D86-44CC-ADF9-08B6FFC1D6E8}" sibTransId="{29D589EF-49FC-434A-8879-0B99C0AD5CD5}"/>
    <dgm:cxn modelId="{346B2BA9-7CE0-4A52-8C04-E1D31EE3CA3B}" type="presOf" srcId="{A8DD718C-7566-4693-BC21-78FCD1CC3C15}" destId="{46EE7C8F-D88D-4F27-9E55-F41A49C66191}" srcOrd="0" destOrd="0" presId="urn:microsoft.com/office/officeart/2005/8/layout/hProcess9"/>
    <dgm:cxn modelId="{AC44EED8-C039-44DB-9F44-47A80B47FB1A}" type="presOf" srcId="{38001CAD-5F62-4E93-B70E-11654DAC6D1B}" destId="{875165EE-2662-486C-8025-C23383D971EE}" srcOrd="0" destOrd="0" presId="urn:microsoft.com/office/officeart/2005/8/layout/hProcess9"/>
    <dgm:cxn modelId="{F11A40D9-2F69-4B3D-B06D-16482ECF1239}" srcId="{7D462AD5-C423-4809-A9EF-5F76452ECF12}" destId="{88B01C6B-899C-4185-B1E5-A4F834B7BA97}" srcOrd="1" destOrd="0" parTransId="{997BD7B3-F2DF-4BD0-A1A5-10D739A8123D}" sibTransId="{271B1207-95C1-43C8-A065-6ABF99146BC7}"/>
    <dgm:cxn modelId="{5B8575E5-288D-4CA7-83E3-80FCD36BDF9E}" srcId="{7D462AD5-C423-4809-A9EF-5F76452ECF12}" destId="{8BC8BFC4-8AD6-44F5-9DC3-1D477B8428CE}" srcOrd="0" destOrd="0" parTransId="{EC8E53E8-3542-4755-8FC8-F4034487A118}" sibTransId="{14570352-1245-4E07-A5E2-1D630BBF2493}"/>
    <dgm:cxn modelId="{5F47AAE7-7DCE-4939-ADCE-001F13DAF2EA}" type="presOf" srcId="{7D462AD5-C423-4809-A9EF-5F76452ECF12}" destId="{4B4C8BF8-7A0C-4806-AB24-933995A22338}" srcOrd="0" destOrd="0" presId="urn:microsoft.com/office/officeart/2005/8/layout/hProcess9"/>
    <dgm:cxn modelId="{A6B356EE-DD04-4A2C-A285-CACA42F81AC6}" type="presParOf" srcId="{4B4C8BF8-7A0C-4806-AB24-933995A22338}" destId="{9083B342-502B-4CBA-B704-B9F2844D54A3}" srcOrd="0" destOrd="0" presId="urn:microsoft.com/office/officeart/2005/8/layout/hProcess9"/>
    <dgm:cxn modelId="{9F67F5F2-7C52-48DD-9F45-A481F96E1083}" type="presParOf" srcId="{4B4C8BF8-7A0C-4806-AB24-933995A22338}" destId="{B18D6006-03CF-434C-B907-08CA23B3B62A}" srcOrd="1" destOrd="0" presId="urn:microsoft.com/office/officeart/2005/8/layout/hProcess9"/>
    <dgm:cxn modelId="{99C969C4-BE07-4C08-97DE-BE4334CA1FE4}" type="presParOf" srcId="{B18D6006-03CF-434C-B907-08CA23B3B62A}" destId="{6C93DD0C-D21A-4176-84C6-698412DD3BAC}" srcOrd="0" destOrd="0" presId="urn:microsoft.com/office/officeart/2005/8/layout/hProcess9"/>
    <dgm:cxn modelId="{9D10A2D7-7286-4B0A-9C18-8415E07FE154}" type="presParOf" srcId="{B18D6006-03CF-434C-B907-08CA23B3B62A}" destId="{8A7919DD-C5EE-4BEE-81FC-756C0AF1D1D5}" srcOrd="1" destOrd="0" presId="urn:microsoft.com/office/officeart/2005/8/layout/hProcess9"/>
    <dgm:cxn modelId="{490395B7-24E6-4C4A-A3A9-930CD9AADACD}" type="presParOf" srcId="{B18D6006-03CF-434C-B907-08CA23B3B62A}" destId="{0970AABF-2A0A-4581-82C3-2F858D5BB202}" srcOrd="2" destOrd="0" presId="urn:microsoft.com/office/officeart/2005/8/layout/hProcess9"/>
    <dgm:cxn modelId="{CEC4DA40-D5D6-4BB8-9485-CF9EC92EC0CF}" type="presParOf" srcId="{B18D6006-03CF-434C-B907-08CA23B3B62A}" destId="{D1DFD2D3-D354-44E7-BBD7-D73AB11F238C}" srcOrd="3" destOrd="0" presId="urn:microsoft.com/office/officeart/2005/8/layout/hProcess9"/>
    <dgm:cxn modelId="{C7827FB1-B7AD-4D4C-9502-FF9A32691D70}" type="presParOf" srcId="{B18D6006-03CF-434C-B907-08CA23B3B62A}" destId="{CB4701B0-EFAD-4DF9-9B0E-B38AC3677DA4}" srcOrd="4" destOrd="0" presId="urn:microsoft.com/office/officeart/2005/8/layout/hProcess9"/>
    <dgm:cxn modelId="{B8BE13FA-2D9C-4BD0-905E-F320A8A8FCE1}" type="presParOf" srcId="{B18D6006-03CF-434C-B907-08CA23B3B62A}" destId="{3D04595C-CAC9-4B29-AAD7-8E42D9EB70CA}" srcOrd="5" destOrd="0" presId="urn:microsoft.com/office/officeart/2005/8/layout/hProcess9"/>
    <dgm:cxn modelId="{947FE9F6-8C34-4B89-B727-571E6E80DAE8}" type="presParOf" srcId="{B18D6006-03CF-434C-B907-08CA23B3B62A}" destId="{46EE7C8F-D88D-4F27-9E55-F41A49C66191}" srcOrd="6" destOrd="0" presId="urn:microsoft.com/office/officeart/2005/8/layout/hProcess9"/>
    <dgm:cxn modelId="{32A868E5-C687-4933-B708-BB38549261AA}" type="presParOf" srcId="{B18D6006-03CF-434C-B907-08CA23B3B62A}" destId="{D210DCB0-3889-47A6-88CB-1E68EE44A148}" srcOrd="7" destOrd="0" presId="urn:microsoft.com/office/officeart/2005/8/layout/hProcess9"/>
    <dgm:cxn modelId="{73686DBA-6DF3-4703-80E2-964D5B416FC7}" type="presParOf" srcId="{B18D6006-03CF-434C-B907-08CA23B3B62A}" destId="{875165EE-2662-486C-8025-C23383D971EE}" srcOrd="8" destOrd="0" presId="urn:microsoft.com/office/officeart/2005/8/layout/hProcess9"/>
  </dgm:cxnLst>
  <dgm:bg>
    <a:effectLst>
      <a:softEdge rad="0"/>
    </a:effectLst>
  </dgm:bg>
  <dgm:whole>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EFCCF5-B41F-48EB-BD3D-25D12057535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85FA36B-B620-4365-8EED-ED08AD49B211}">
      <dgm:prSet/>
      <dgm:spPr/>
      <dgm:t>
        <a:bodyPr/>
        <a:lstStyle/>
        <a:p>
          <a:r>
            <a:rPr lang="en-US" dirty="0"/>
            <a:t>Financial assistance</a:t>
          </a:r>
        </a:p>
        <a:p>
          <a:r>
            <a:rPr lang="en-US" dirty="0"/>
            <a:t>(rental &amp; utility)</a:t>
          </a:r>
        </a:p>
      </dgm:t>
    </dgm:pt>
    <dgm:pt modelId="{F214A051-E4B1-4ADA-8847-6B53488D8511}" type="parTrans" cxnId="{61422631-C949-46AB-8BFD-88EC350DA634}">
      <dgm:prSet/>
      <dgm:spPr/>
      <dgm:t>
        <a:bodyPr/>
        <a:lstStyle/>
        <a:p>
          <a:endParaRPr lang="en-US"/>
        </a:p>
      </dgm:t>
    </dgm:pt>
    <dgm:pt modelId="{CD950AB0-1904-4335-B7DC-BE4014BB05E6}" type="sibTrans" cxnId="{61422631-C949-46AB-8BFD-88EC350DA634}">
      <dgm:prSet/>
      <dgm:spPr/>
      <dgm:t>
        <a:bodyPr/>
        <a:lstStyle/>
        <a:p>
          <a:endParaRPr lang="en-US"/>
        </a:p>
      </dgm:t>
    </dgm:pt>
    <dgm:pt modelId="{7F49880C-DC62-430A-A583-895EA10CF3EB}">
      <dgm:prSet/>
      <dgm:spPr>
        <a:solidFill>
          <a:schemeClr val="accent1"/>
        </a:solidFill>
      </dgm:spPr>
      <dgm:t>
        <a:bodyPr/>
        <a:lstStyle/>
        <a:p>
          <a:r>
            <a:rPr lang="en-US"/>
            <a:t>Employment services, job training</a:t>
          </a:r>
        </a:p>
      </dgm:t>
    </dgm:pt>
    <dgm:pt modelId="{3BFEDCB2-C4C7-4E5D-972E-37B59A59AD7D}" type="parTrans" cxnId="{9D3E27BD-3C47-4BEE-BD0E-B664C84A17E3}">
      <dgm:prSet/>
      <dgm:spPr/>
      <dgm:t>
        <a:bodyPr/>
        <a:lstStyle/>
        <a:p>
          <a:endParaRPr lang="en-US"/>
        </a:p>
      </dgm:t>
    </dgm:pt>
    <dgm:pt modelId="{A90373D3-3273-475B-A656-13472E597F6D}" type="sibTrans" cxnId="{9D3E27BD-3C47-4BEE-BD0E-B664C84A17E3}">
      <dgm:prSet/>
      <dgm:spPr/>
      <dgm:t>
        <a:bodyPr/>
        <a:lstStyle/>
        <a:p>
          <a:endParaRPr lang="en-US"/>
        </a:p>
      </dgm:t>
    </dgm:pt>
    <dgm:pt modelId="{84B20BD2-F659-4503-A179-F87F88EB6CDE}">
      <dgm:prSet/>
      <dgm:spPr/>
      <dgm:t>
        <a:bodyPr/>
        <a:lstStyle/>
        <a:p>
          <a:r>
            <a:rPr lang="en-US"/>
            <a:t>Education services</a:t>
          </a:r>
        </a:p>
      </dgm:t>
    </dgm:pt>
    <dgm:pt modelId="{70E99C4A-6150-4921-8A30-4330F251E402}" type="parTrans" cxnId="{CE654D7C-9E92-4A5E-A386-5EC30D20AF13}">
      <dgm:prSet/>
      <dgm:spPr/>
      <dgm:t>
        <a:bodyPr/>
        <a:lstStyle/>
        <a:p>
          <a:endParaRPr lang="en-US"/>
        </a:p>
      </dgm:t>
    </dgm:pt>
    <dgm:pt modelId="{853E78E0-3700-4F77-9826-858FEC2C2985}" type="sibTrans" cxnId="{CE654D7C-9E92-4A5E-A386-5EC30D20AF13}">
      <dgm:prSet/>
      <dgm:spPr/>
      <dgm:t>
        <a:bodyPr/>
        <a:lstStyle/>
        <a:p>
          <a:endParaRPr lang="en-US"/>
        </a:p>
      </dgm:t>
    </dgm:pt>
    <dgm:pt modelId="{41D4986A-08FD-45D9-AB4A-3D2C08E9FFD0}">
      <dgm:prSet/>
      <dgm:spPr/>
      <dgm:t>
        <a:bodyPr/>
        <a:lstStyle/>
        <a:p>
          <a:r>
            <a:rPr lang="en-US"/>
            <a:t>Life skills</a:t>
          </a:r>
        </a:p>
      </dgm:t>
    </dgm:pt>
    <dgm:pt modelId="{E2956A37-99EA-4B4E-841D-F899F4293961}" type="parTrans" cxnId="{5E0738AE-4F1F-42C4-BEA4-13868F17D7C8}">
      <dgm:prSet/>
      <dgm:spPr/>
      <dgm:t>
        <a:bodyPr/>
        <a:lstStyle/>
        <a:p>
          <a:endParaRPr lang="en-US"/>
        </a:p>
      </dgm:t>
    </dgm:pt>
    <dgm:pt modelId="{717FC76B-97C4-4B93-AD39-78F6F7AC862C}" type="sibTrans" cxnId="{5E0738AE-4F1F-42C4-BEA4-13868F17D7C8}">
      <dgm:prSet/>
      <dgm:spPr/>
      <dgm:t>
        <a:bodyPr/>
        <a:lstStyle/>
        <a:p>
          <a:endParaRPr lang="en-US"/>
        </a:p>
      </dgm:t>
    </dgm:pt>
    <dgm:pt modelId="{279AB44C-A999-4A2B-8CC1-9F90BC040FF1}">
      <dgm:prSet/>
      <dgm:spPr/>
      <dgm:t>
        <a:bodyPr/>
        <a:lstStyle/>
        <a:p>
          <a:r>
            <a:rPr lang="en-US" dirty="0"/>
            <a:t>Food costs</a:t>
          </a:r>
        </a:p>
      </dgm:t>
    </dgm:pt>
    <dgm:pt modelId="{3098197B-E58F-457F-9C56-DA63311FB6BA}" type="parTrans" cxnId="{522EA7E0-90CA-4277-B27C-B58E0BA7DAE4}">
      <dgm:prSet/>
      <dgm:spPr/>
      <dgm:t>
        <a:bodyPr/>
        <a:lstStyle/>
        <a:p>
          <a:endParaRPr lang="en-US"/>
        </a:p>
      </dgm:t>
    </dgm:pt>
    <dgm:pt modelId="{A3A93ACD-4571-4E1C-BE26-D33B104CAA70}" type="sibTrans" cxnId="{522EA7E0-90CA-4277-B27C-B58E0BA7DAE4}">
      <dgm:prSet/>
      <dgm:spPr/>
      <dgm:t>
        <a:bodyPr/>
        <a:lstStyle/>
        <a:p>
          <a:endParaRPr lang="en-US"/>
        </a:p>
      </dgm:t>
    </dgm:pt>
    <dgm:pt modelId="{755CF394-FDF5-45D6-8BD2-4B4C36F3D5A7}">
      <dgm:prSet/>
      <dgm:spPr/>
      <dgm:t>
        <a:bodyPr/>
        <a:lstStyle/>
        <a:p>
          <a:r>
            <a:rPr lang="en-US" dirty="0"/>
            <a:t>Transportation </a:t>
          </a:r>
        </a:p>
      </dgm:t>
    </dgm:pt>
    <dgm:pt modelId="{6D306F09-4036-4E5D-8203-6B9C5A7614EE}" type="parTrans" cxnId="{4F7D5031-23AD-4ED8-A4FB-B0B3CC31597E}">
      <dgm:prSet/>
      <dgm:spPr/>
      <dgm:t>
        <a:bodyPr/>
        <a:lstStyle/>
        <a:p>
          <a:endParaRPr lang="en-US"/>
        </a:p>
      </dgm:t>
    </dgm:pt>
    <dgm:pt modelId="{792C4CFA-4E52-49C4-AB9B-9D59F7F0F8F9}" type="sibTrans" cxnId="{4F7D5031-23AD-4ED8-A4FB-B0B3CC31597E}">
      <dgm:prSet/>
      <dgm:spPr/>
      <dgm:t>
        <a:bodyPr/>
        <a:lstStyle/>
        <a:p>
          <a:endParaRPr lang="en-US"/>
        </a:p>
      </dgm:t>
    </dgm:pt>
    <dgm:pt modelId="{638CAAA8-CF4C-427D-811F-855C1B62EC7D}">
      <dgm:prSet/>
      <dgm:spPr>
        <a:solidFill>
          <a:schemeClr val="accent1"/>
        </a:solidFill>
        <a:ln>
          <a:solidFill>
            <a:schemeClr val="bg1"/>
          </a:solidFill>
        </a:ln>
      </dgm:spPr>
      <dgm:t>
        <a:bodyPr/>
        <a:lstStyle/>
        <a:p>
          <a:r>
            <a:rPr lang="en-US" dirty="0"/>
            <a:t>Rent &amp; Utility</a:t>
          </a:r>
        </a:p>
      </dgm:t>
    </dgm:pt>
    <dgm:pt modelId="{CDEF47D2-8E88-4FFC-AF32-72FE55363A9B}" type="parTrans" cxnId="{F4187E72-1DBE-46E0-AEFF-DE8E10AF2095}">
      <dgm:prSet/>
      <dgm:spPr/>
      <dgm:t>
        <a:bodyPr/>
        <a:lstStyle/>
        <a:p>
          <a:endParaRPr lang="en-US"/>
        </a:p>
      </dgm:t>
    </dgm:pt>
    <dgm:pt modelId="{8336202E-98AC-4790-94AD-BF2511A66A85}" type="sibTrans" cxnId="{F4187E72-1DBE-46E0-AEFF-DE8E10AF2095}">
      <dgm:prSet/>
      <dgm:spPr/>
      <dgm:t>
        <a:bodyPr/>
        <a:lstStyle/>
        <a:p>
          <a:endParaRPr lang="en-US"/>
        </a:p>
      </dgm:t>
    </dgm:pt>
    <dgm:pt modelId="{80859B37-C7D2-407D-81AA-9AF91F458AF6}">
      <dgm:prSet/>
      <dgm:spPr/>
      <dgm:t>
        <a:bodyPr/>
        <a:lstStyle/>
        <a:p>
          <a:r>
            <a:rPr lang="en-US"/>
            <a:t>Legal services</a:t>
          </a:r>
        </a:p>
      </dgm:t>
    </dgm:pt>
    <dgm:pt modelId="{A68458A0-CE36-4BB4-904F-BB2D1AF0E083}" type="parTrans" cxnId="{926A835C-4766-4984-8FFF-271043F7FBFE}">
      <dgm:prSet/>
      <dgm:spPr/>
      <dgm:t>
        <a:bodyPr/>
        <a:lstStyle/>
        <a:p>
          <a:endParaRPr lang="en-US"/>
        </a:p>
      </dgm:t>
    </dgm:pt>
    <dgm:pt modelId="{E2CBD1DA-E2F8-429A-88AF-1EEAE81CDB50}" type="sibTrans" cxnId="{926A835C-4766-4984-8FFF-271043F7FBFE}">
      <dgm:prSet/>
      <dgm:spPr/>
      <dgm:t>
        <a:bodyPr/>
        <a:lstStyle/>
        <a:p>
          <a:endParaRPr lang="en-US"/>
        </a:p>
      </dgm:t>
    </dgm:pt>
    <dgm:pt modelId="{A1149D78-575A-4366-AAB2-82FC50972E7C}">
      <dgm:prSet/>
      <dgm:spPr/>
      <dgm:t>
        <a:bodyPr/>
        <a:lstStyle/>
        <a:p>
          <a:r>
            <a:rPr lang="en-US"/>
            <a:t>Case Management </a:t>
          </a:r>
        </a:p>
      </dgm:t>
    </dgm:pt>
    <dgm:pt modelId="{515C10E3-B6ED-4F1C-B5CF-E42B13AADA67}" type="parTrans" cxnId="{6DD6E113-D63E-46B8-8E5F-AA0920C9AE38}">
      <dgm:prSet/>
      <dgm:spPr/>
      <dgm:t>
        <a:bodyPr/>
        <a:lstStyle/>
        <a:p>
          <a:endParaRPr lang="en-US"/>
        </a:p>
      </dgm:t>
    </dgm:pt>
    <dgm:pt modelId="{E6EE7A1B-7B6E-4653-B2CF-8A6BD6E53988}" type="sibTrans" cxnId="{6DD6E113-D63E-46B8-8E5F-AA0920C9AE38}">
      <dgm:prSet/>
      <dgm:spPr/>
      <dgm:t>
        <a:bodyPr/>
        <a:lstStyle/>
        <a:p>
          <a:endParaRPr lang="en-US"/>
        </a:p>
      </dgm:t>
    </dgm:pt>
    <dgm:pt modelId="{DF5A360F-465C-42D0-B2CD-122BA7DA6F2B}">
      <dgm:prSet/>
      <dgm:spPr/>
      <dgm:t>
        <a:bodyPr/>
        <a:lstStyle/>
        <a:p>
          <a:r>
            <a:rPr lang="en-US"/>
            <a:t>Outreach </a:t>
          </a:r>
        </a:p>
      </dgm:t>
    </dgm:pt>
    <dgm:pt modelId="{0D62E02B-A72D-4D10-B080-E01F2136C40A}" type="parTrans" cxnId="{C757A9F3-904F-4D20-AFD0-2A1F4ED4FBEF}">
      <dgm:prSet/>
      <dgm:spPr/>
      <dgm:t>
        <a:bodyPr/>
        <a:lstStyle/>
        <a:p>
          <a:endParaRPr lang="en-US"/>
        </a:p>
      </dgm:t>
    </dgm:pt>
    <dgm:pt modelId="{F4D11205-E6A4-4FF2-8DA4-AE1BF877F98B}" type="sibTrans" cxnId="{C757A9F3-904F-4D20-AFD0-2A1F4ED4FBEF}">
      <dgm:prSet/>
      <dgm:spPr/>
      <dgm:t>
        <a:bodyPr/>
        <a:lstStyle/>
        <a:p>
          <a:endParaRPr lang="en-US"/>
        </a:p>
      </dgm:t>
    </dgm:pt>
    <dgm:pt modelId="{15959DE5-C832-4DEA-94BC-44DEDD017456}" type="pres">
      <dgm:prSet presAssocID="{67EFCCF5-B41F-48EB-BD3D-25D120575355}" presName="diagram" presStyleCnt="0">
        <dgm:presLayoutVars>
          <dgm:dir/>
          <dgm:resizeHandles val="exact"/>
        </dgm:presLayoutVars>
      </dgm:prSet>
      <dgm:spPr/>
    </dgm:pt>
    <dgm:pt modelId="{4ED0544C-8C48-4AEF-B1F5-42B779FD0D70}" type="pres">
      <dgm:prSet presAssocID="{A85FA36B-B620-4365-8EED-ED08AD49B211}" presName="node" presStyleLbl="node1" presStyleIdx="0" presStyleCnt="10">
        <dgm:presLayoutVars>
          <dgm:bulletEnabled val="1"/>
        </dgm:presLayoutVars>
      </dgm:prSet>
      <dgm:spPr/>
    </dgm:pt>
    <dgm:pt modelId="{F7EBEE92-6549-4E97-9E7D-62A63E2C39E2}" type="pres">
      <dgm:prSet presAssocID="{CD950AB0-1904-4335-B7DC-BE4014BB05E6}" presName="sibTrans" presStyleCnt="0"/>
      <dgm:spPr/>
    </dgm:pt>
    <dgm:pt modelId="{E170D231-A839-42E9-A51F-96B573C604AB}" type="pres">
      <dgm:prSet presAssocID="{7F49880C-DC62-430A-A583-895EA10CF3EB}" presName="node" presStyleLbl="node1" presStyleIdx="1" presStyleCnt="10">
        <dgm:presLayoutVars>
          <dgm:bulletEnabled val="1"/>
        </dgm:presLayoutVars>
      </dgm:prSet>
      <dgm:spPr/>
    </dgm:pt>
    <dgm:pt modelId="{A3F8D07D-FC19-4EDE-AB36-01133493150C}" type="pres">
      <dgm:prSet presAssocID="{A90373D3-3273-475B-A656-13472E597F6D}" presName="sibTrans" presStyleCnt="0"/>
      <dgm:spPr/>
    </dgm:pt>
    <dgm:pt modelId="{3104820B-2A95-46B5-9B81-BCCD8D328456}" type="pres">
      <dgm:prSet presAssocID="{84B20BD2-F659-4503-A179-F87F88EB6CDE}" presName="node" presStyleLbl="node1" presStyleIdx="2" presStyleCnt="10">
        <dgm:presLayoutVars>
          <dgm:bulletEnabled val="1"/>
        </dgm:presLayoutVars>
      </dgm:prSet>
      <dgm:spPr/>
    </dgm:pt>
    <dgm:pt modelId="{A4991DBE-99FA-4C52-97CF-400F731E7A97}" type="pres">
      <dgm:prSet presAssocID="{853E78E0-3700-4F77-9826-858FEC2C2985}" presName="sibTrans" presStyleCnt="0"/>
      <dgm:spPr/>
    </dgm:pt>
    <dgm:pt modelId="{D78EA446-950A-474E-A894-5AF5A3677747}" type="pres">
      <dgm:prSet presAssocID="{41D4986A-08FD-45D9-AB4A-3D2C08E9FFD0}" presName="node" presStyleLbl="node1" presStyleIdx="3" presStyleCnt="10">
        <dgm:presLayoutVars>
          <dgm:bulletEnabled val="1"/>
        </dgm:presLayoutVars>
      </dgm:prSet>
      <dgm:spPr/>
    </dgm:pt>
    <dgm:pt modelId="{FDF5CF55-92A3-4240-B997-D9CDD54A9DAE}" type="pres">
      <dgm:prSet presAssocID="{717FC76B-97C4-4B93-AD39-78F6F7AC862C}" presName="sibTrans" presStyleCnt="0"/>
      <dgm:spPr/>
    </dgm:pt>
    <dgm:pt modelId="{4A3D6082-D0C5-4EB8-82B8-7A0F9402F7E4}" type="pres">
      <dgm:prSet presAssocID="{279AB44C-A999-4A2B-8CC1-9F90BC040FF1}" presName="node" presStyleLbl="node1" presStyleIdx="4" presStyleCnt="10">
        <dgm:presLayoutVars>
          <dgm:bulletEnabled val="1"/>
        </dgm:presLayoutVars>
      </dgm:prSet>
      <dgm:spPr/>
    </dgm:pt>
    <dgm:pt modelId="{77C7B6C3-0202-4A2D-B516-CBCD27C64414}" type="pres">
      <dgm:prSet presAssocID="{A3A93ACD-4571-4E1C-BE26-D33B104CAA70}" presName="sibTrans" presStyleCnt="0"/>
      <dgm:spPr/>
    </dgm:pt>
    <dgm:pt modelId="{90ED317E-EF57-4D03-8AF0-D66EF829FBDB}" type="pres">
      <dgm:prSet presAssocID="{755CF394-FDF5-45D6-8BD2-4B4C36F3D5A7}" presName="node" presStyleLbl="node1" presStyleIdx="5" presStyleCnt="10">
        <dgm:presLayoutVars>
          <dgm:bulletEnabled val="1"/>
        </dgm:presLayoutVars>
      </dgm:prSet>
      <dgm:spPr/>
    </dgm:pt>
    <dgm:pt modelId="{9A428563-11D5-4745-9D96-7D7A5CEB52E7}" type="pres">
      <dgm:prSet presAssocID="{792C4CFA-4E52-49C4-AB9B-9D59F7F0F8F9}" presName="sibTrans" presStyleCnt="0"/>
      <dgm:spPr/>
    </dgm:pt>
    <dgm:pt modelId="{5C3FB55A-C805-4773-9328-B35109326C95}" type="pres">
      <dgm:prSet presAssocID="{638CAAA8-CF4C-427D-811F-855C1B62EC7D}" presName="node" presStyleLbl="node1" presStyleIdx="6" presStyleCnt="10">
        <dgm:presLayoutVars>
          <dgm:bulletEnabled val="1"/>
        </dgm:presLayoutVars>
      </dgm:prSet>
      <dgm:spPr/>
    </dgm:pt>
    <dgm:pt modelId="{D842C7B0-5D63-4D30-9FE3-E6EA9C805633}" type="pres">
      <dgm:prSet presAssocID="{8336202E-98AC-4790-94AD-BF2511A66A85}" presName="sibTrans" presStyleCnt="0"/>
      <dgm:spPr/>
    </dgm:pt>
    <dgm:pt modelId="{F9E99588-E064-4928-A220-8AD18A83E441}" type="pres">
      <dgm:prSet presAssocID="{80859B37-C7D2-407D-81AA-9AF91F458AF6}" presName="node" presStyleLbl="node1" presStyleIdx="7" presStyleCnt="10">
        <dgm:presLayoutVars>
          <dgm:bulletEnabled val="1"/>
        </dgm:presLayoutVars>
      </dgm:prSet>
      <dgm:spPr/>
    </dgm:pt>
    <dgm:pt modelId="{AF562666-B29F-48D4-892B-3123E21A473C}" type="pres">
      <dgm:prSet presAssocID="{E2CBD1DA-E2F8-429A-88AF-1EEAE81CDB50}" presName="sibTrans" presStyleCnt="0"/>
      <dgm:spPr/>
    </dgm:pt>
    <dgm:pt modelId="{E953F791-9BB2-4320-A082-AA6E2B99B660}" type="pres">
      <dgm:prSet presAssocID="{A1149D78-575A-4366-AAB2-82FC50972E7C}" presName="node" presStyleLbl="node1" presStyleIdx="8" presStyleCnt="10">
        <dgm:presLayoutVars>
          <dgm:bulletEnabled val="1"/>
        </dgm:presLayoutVars>
      </dgm:prSet>
      <dgm:spPr/>
    </dgm:pt>
    <dgm:pt modelId="{581DE5AE-A1E2-4937-BDA5-33674AF6D624}" type="pres">
      <dgm:prSet presAssocID="{E6EE7A1B-7B6E-4653-B2CF-8A6BD6E53988}" presName="sibTrans" presStyleCnt="0"/>
      <dgm:spPr/>
    </dgm:pt>
    <dgm:pt modelId="{96DF30C5-4F24-4388-9082-C7EDDB7AD72F}" type="pres">
      <dgm:prSet presAssocID="{DF5A360F-465C-42D0-B2CD-122BA7DA6F2B}" presName="node" presStyleLbl="node1" presStyleIdx="9" presStyleCnt="10">
        <dgm:presLayoutVars>
          <dgm:bulletEnabled val="1"/>
        </dgm:presLayoutVars>
      </dgm:prSet>
      <dgm:spPr/>
    </dgm:pt>
  </dgm:ptLst>
  <dgm:cxnLst>
    <dgm:cxn modelId="{178E5E0C-28CB-42EE-9588-49D6D7442A78}" type="presOf" srcId="{67EFCCF5-B41F-48EB-BD3D-25D120575355}" destId="{15959DE5-C832-4DEA-94BC-44DEDD017456}" srcOrd="0" destOrd="0" presId="urn:microsoft.com/office/officeart/2005/8/layout/default"/>
    <dgm:cxn modelId="{6DD6E113-D63E-46B8-8E5F-AA0920C9AE38}" srcId="{67EFCCF5-B41F-48EB-BD3D-25D120575355}" destId="{A1149D78-575A-4366-AAB2-82FC50972E7C}" srcOrd="8" destOrd="0" parTransId="{515C10E3-B6ED-4F1C-B5CF-E42B13AADA67}" sibTransId="{E6EE7A1B-7B6E-4653-B2CF-8A6BD6E53988}"/>
    <dgm:cxn modelId="{61422631-C949-46AB-8BFD-88EC350DA634}" srcId="{67EFCCF5-B41F-48EB-BD3D-25D120575355}" destId="{A85FA36B-B620-4365-8EED-ED08AD49B211}" srcOrd="0" destOrd="0" parTransId="{F214A051-E4B1-4ADA-8847-6B53488D8511}" sibTransId="{CD950AB0-1904-4335-B7DC-BE4014BB05E6}"/>
    <dgm:cxn modelId="{4F7D5031-23AD-4ED8-A4FB-B0B3CC31597E}" srcId="{67EFCCF5-B41F-48EB-BD3D-25D120575355}" destId="{755CF394-FDF5-45D6-8BD2-4B4C36F3D5A7}" srcOrd="5" destOrd="0" parTransId="{6D306F09-4036-4E5D-8203-6B9C5A7614EE}" sibTransId="{792C4CFA-4E52-49C4-AB9B-9D59F7F0F8F9}"/>
    <dgm:cxn modelId="{1C768C5B-6CA9-4950-8B91-DDCE8F537AE7}" type="presOf" srcId="{755CF394-FDF5-45D6-8BD2-4B4C36F3D5A7}" destId="{90ED317E-EF57-4D03-8AF0-D66EF829FBDB}" srcOrd="0" destOrd="0" presId="urn:microsoft.com/office/officeart/2005/8/layout/default"/>
    <dgm:cxn modelId="{926A835C-4766-4984-8FFF-271043F7FBFE}" srcId="{67EFCCF5-B41F-48EB-BD3D-25D120575355}" destId="{80859B37-C7D2-407D-81AA-9AF91F458AF6}" srcOrd="7" destOrd="0" parTransId="{A68458A0-CE36-4BB4-904F-BB2D1AF0E083}" sibTransId="{E2CBD1DA-E2F8-429A-88AF-1EEAE81CDB50}"/>
    <dgm:cxn modelId="{7C79225D-8A45-4E02-9291-614C30D78F0A}" type="presOf" srcId="{7F49880C-DC62-430A-A583-895EA10CF3EB}" destId="{E170D231-A839-42E9-A51F-96B573C604AB}" srcOrd="0" destOrd="0" presId="urn:microsoft.com/office/officeart/2005/8/layout/default"/>
    <dgm:cxn modelId="{BC208D6C-9AE7-423C-99E8-B70BA7839DEA}" type="presOf" srcId="{638CAAA8-CF4C-427D-811F-855C1B62EC7D}" destId="{5C3FB55A-C805-4773-9328-B35109326C95}" srcOrd="0" destOrd="0" presId="urn:microsoft.com/office/officeart/2005/8/layout/default"/>
    <dgm:cxn modelId="{F4187E72-1DBE-46E0-AEFF-DE8E10AF2095}" srcId="{67EFCCF5-B41F-48EB-BD3D-25D120575355}" destId="{638CAAA8-CF4C-427D-811F-855C1B62EC7D}" srcOrd="6" destOrd="0" parTransId="{CDEF47D2-8E88-4FFC-AF32-72FE55363A9B}" sibTransId="{8336202E-98AC-4790-94AD-BF2511A66A85}"/>
    <dgm:cxn modelId="{CE654D7C-9E92-4A5E-A386-5EC30D20AF13}" srcId="{67EFCCF5-B41F-48EB-BD3D-25D120575355}" destId="{84B20BD2-F659-4503-A179-F87F88EB6CDE}" srcOrd="2" destOrd="0" parTransId="{70E99C4A-6150-4921-8A30-4330F251E402}" sibTransId="{853E78E0-3700-4F77-9826-858FEC2C2985}"/>
    <dgm:cxn modelId="{AADF127F-1F2F-4C6D-BBC5-7941845A2B6F}" type="presOf" srcId="{279AB44C-A999-4A2B-8CC1-9F90BC040FF1}" destId="{4A3D6082-D0C5-4EB8-82B8-7A0F9402F7E4}" srcOrd="0" destOrd="0" presId="urn:microsoft.com/office/officeart/2005/8/layout/default"/>
    <dgm:cxn modelId="{611FCB8F-90CE-4106-9B79-E94555FEF4E3}" type="presOf" srcId="{DF5A360F-465C-42D0-B2CD-122BA7DA6F2B}" destId="{96DF30C5-4F24-4388-9082-C7EDDB7AD72F}" srcOrd="0" destOrd="0" presId="urn:microsoft.com/office/officeart/2005/8/layout/default"/>
    <dgm:cxn modelId="{1427349D-5880-4F28-AE03-8315884D5F78}" type="presOf" srcId="{A85FA36B-B620-4365-8EED-ED08AD49B211}" destId="{4ED0544C-8C48-4AEF-B1F5-42B779FD0D70}" srcOrd="0" destOrd="0" presId="urn:microsoft.com/office/officeart/2005/8/layout/default"/>
    <dgm:cxn modelId="{4B632AA2-8A32-4828-93C1-AED3D0C34D93}" type="presOf" srcId="{80859B37-C7D2-407D-81AA-9AF91F458AF6}" destId="{F9E99588-E064-4928-A220-8AD18A83E441}" srcOrd="0" destOrd="0" presId="urn:microsoft.com/office/officeart/2005/8/layout/default"/>
    <dgm:cxn modelId="{5E0738AE-4F1F-42C4-BEA4-13868F17D7C8}" srcId="{67EFCCF5-B41F-48EB-BD3D-25D120575355}" destId="{41D4986A-08FD-45D9-AB4A-3D2C08E9FFD0}" srcOrd="3" destOrd="0" parTransId="{E2956A37-99EA-4B4E-841D-F899F4293961}" sibTransId="{717FC76B-97C4-4B93-AD39-78F6F7AC862C}"/>
    <dgm:cxn modelId="{9D3E27BD-3C47-4BEE-BD0E-B664C84A17E3}" srcId="{67EFCCF5-B41F-48EB-BD3D-25D120575355}" destId="{7F49880C-DC62-430A-A583-895EA10CF3EB}" srcOrd="1" destOrd="0" parTransId="{3BFEDCB2-C4C7-4E5D-972E-37B59A59AD7D}" sibTransId="{A90373D3-3273-475B-A656-13472E597F6D}"/>
    <dgm:cxn modelId="{71BF52C8-2F20-406B-967B-8A63332F4410}" type="presOf" srcId="{41D4986A-08FD-45D9-AB4A-3D2C08E9FFD0}" destId="{D78EA446-950A-474E-A894-5AF5A3677747}" srcOrd="0" destOrd="0" presId="urn:microsoft.com/office/officeart/2005/8/layout/default"/>
    <dgm:cxn modelId="{3F35FFCE-BF10-4596-90DD-E04F9124AAF5}" type="presOf" srcId="{84B20BD2-F659-4503-A179-F87F88EB6CDE}" destId="{3104820B-2A95-46B5-9B81-BCCD8D328456}" srcOrd="0" destOrd="0" presId="urn:microsoft.com/office/officeart/2005/8/layout/default"/>
    <dgm:cxn modelId="{270763D0-A31F-4AD2-9D91-4B7EA58F90E0}" type="presOf" srcId="{A1149D78-575A-4366-AAB2-82FC50972E7C}" destId="{E953F791-9BB2-4320-A082-AA6E2B99B660}" srcOrd="0" destOrd="0" presId="urn:microsoft.com/office/officeart/2005/8/layout/default"/>
    <dgm:cxn modelId="{522EA7E0-90CA-4277-B27C-B58E0BA7DAE4}" srcId="{67EFCCF5-B41F-48EB-BD3D-25D120575355}" destId="{279AB44C-A999-4A2B-8CC1-9F90BC040FF1}" srcOrd="4" destOrd="0" parTransId="{3098197B-E58F-457F-9C56-DA63311FB6BA}" sibTransId="{A3A93ACD-4571-4E1C-BE26-D33B104CAA70}"/>
    <dgm:cxn modelId="{C757A9F3-904F-4D20-AFD0-2A1F4ED4FBEF}" srcId="{67EFCCF5-B41F-48EB-BD3D-25D120575355}" destId="{DF5A360F-465C-42D0-B2CD-122BA7DA6F2B}" srcOrd="9" destOrd="0" parTransId="{0D62E02B-A72D-4D10-B080-E01F2136C40A}" sibTransId="{F4D11205-E6A4-4FF2-8DA4-AE1BF877F98B}"/>
    <dgm:cxn modelId="{CDFC99AC-2823-4DD8-8E3A-26DD1A25091B}" type="presParOf" srcId="{15959DE5-C832-4DEA-94BC-44DEDD017456}" destId="{4ED0544C-8C48-4AEF-B1F5-42B779FD0D70}" srcOrd="0" destOrd="0" presId="urn:microsoft.com/office/officeart/2005/8/layout/default"/>
    <dgm:cxn modelId="{1CF44AB1-1645-4AB8-88FC-E0B498A57710}" type="presParOf" srcId="{15959DE5-C832-4DEA-94BC-44DEDD017456}" destId="{F7EBEE92-6549-4E97-9E7D-62A63E2C39E2}" srcOrd="1" destOrd="0" presId="urn:microsoft.com/office/officeart/2005/8/layout/default"/>
    <dgm:cxn modelId="{FB97A7F3-B7A9-43EC-9B93-384698104C98}" type="presParOf" srcId="{15959DE5-C832-4DEA-94BC-44DEDD017456}" destId="{E170D231-A839-42E9-A51F-96B573C604AB}" srcOrd="2" destOrd="0" presId="urn:microsoft.com/office/officeart/2005/8/layout/default"/>
    <dgm:cxn modelId="{8C7852F5-B93B-43B5-919B-5896C00B4646}" type="presParOf" srcId="{15959DE5-C832-4DEA-94BC-44DEDD017456}" destId="{A3F8D07D-FC19-4EDE-AB36-01133493150C}" srcOrd="3" destOrd="0" presId="urn:microsoft.com/office/officeart/2005/8/layout/default"/>
    <dgm:cxn modelId="{40AB8226-168E-4E95-B000-52A6AFF69D45}" type="presParOf" srcId="{15959DE5-C832-4DEA-94BC-44DEDD017456}" destId="{3104820B-2A95-46B5-9B81-BCCD8D328456}" srcOrd="4" destOrd="0" presId="urn:microsoft.com/office/officeart/2005/8/layout/default"/>
    <dgm:cxn modelId="{E7E74C96-1DC5-4DB6-A5C0-F2D45626708F}" type="presParOf" srcId="{15959DE5-C832-4DEA-94BC-44DEDD017456}" destId="{A4991DBE-99FA-4C52-97CF-400F731E7A97}" srcOrd="5" destOrd="0" presId="urn:microsoft.com/office/officeart/2005/8/layout/default"/>
    <dgm:cxn modelId="{E23B400D-30FE-41F4-A3A3-413065575DC0}" type="presParOf" srcId="{15959DE5-C832-4DEA-94BC-44DEDD017456}" destId="{D78EA446-950A-474E-A894-5AF5A3677747}" srcOrd="6" destOrd="0" presId="urn:microsoft.com/office/officeart/2005/8/layout/default"/>
    <dgm:cxn modelId="{A39A43D0-F157-4B2D-A4D4-38746768AF80}" type="presParOf" srcId="{15959DE5-C832-4DEA-94BC-44DEDD017456}" destId="{FDF5CF55-92A3-4240-B997-D9CDD54A9DAE}" srcOrd="7" destOrd="0" presId="urn:microsoft.com/office/officeart/2005/8/layout/default"/>
    <dgm:cxn modelId="{88E5798D-634B-4440-AE8B-D9BD604B36FB}" type="presParOf" srcId="{15959DE5-C832-4DEA-94BC-44DEDD017456}" destId="{4A3D6082-D0C5-4EB8-82B8-7A0F9402F7E4}" srcOrd="8" destOrd="0" presId="urn:microsoft.com/office/officeart/2005/8/layout/default"/>
    <dgm:cxn modelId="{FCE59C20-E1E6-4576-A16E-F5A29ABEC69A}" type="presParOf" srcId="{15959DE5-C832-4DEA-94BC-44DEDD017456}" destId="{77C7B6C3-0202-4A2D-B516-CBCD27C64414}" srcOrd="9" destOrd="0" presId="urn:microsoft.com/office/officeart/2005/8/layout/default"/>
    <dgm:cxn modelId="{C90CBA2F-CF3A-4A04-875B-1CBCC479F940}" type="presParOf" srcId="{15959DE5-C832-4DEA-94BC-44DEDD017456}" destId="{90ED317E-EF57-4D03-8AF0-D66EF829FBDB}" srcOrd="10" destOrd="0" presId="urn:microsoft.com/office/officeart/2005/8/layout/default"/>
    <dgm:cxn modelId="{6270B4B5-1EA8-4128-A690-9276057227E5}" type="presParOf" srcId="{15959DE5-C832-4DEA-94BC-44DEDD017456}" destId="{9A428563-11D5-4745-9D96-7D7A5CEB52E7}" srcOrd="11" destOrd="0" presId="urn:microsoft.com/office/officeart/2005/8/layout/default"/>
    <dgm:cxn modelId="{5173675D-09A8-4C98-BC45-C6BC7A9083B4}" type="presParOf" srcId="{15959DE5-C832-4DEA-94BC-44DEDD017456}" destId="{5C3FB55A-C805-4773-9328-B35109326C95}" srcOrd="12" destOrd="0" presId="urn:microsoft.com/office/officeart/2005/8/layout/default"/>
    <dgm:cxn modelId="{B44D3086-AA38-413E-AED8-3FD7EC7520A6}" type="presParOf" srcId="{15959DE5-C832-4DEA-94BC-44DEDD017456}" destId="{D842C7B0-5D63-4D30-9FE3-E6EA9C805633}" srcOrd="13" destOrd="0" presId="urn:microsoft.com/office/officeart/2005/8/layout/default"/>
    <dgm:cxn modelId="{6DD27EB3-D8F4-4E47-BA35-957411FE5EC7}" type="presParOf" srcId="{15959DE5-C832-4DEA-94BC-44DEDD017456}" destId="{F9E99588-E064-4928-A220-8AD18A83E441}" srcOrd="14" destOrd="0" presId="urn:microsoft.com/office/officeart/2005/8/layout/default"/>
    <dgm:cxn modelId="{E594EC2E-211E-4EE6-BF46-50ABDCF96FA1}" type="presParOf" srcId="{15959DE5-C832-4DEA-94BC-44DEDD017456}" destId="{AF562666-B29F-48D4-892B-3123E21A473C}" srcOrd="15" destOrd="0" presId="urn:microsoft.com/office/officeart/2005/8/layout/default"/>
    <dgm:cxn modelId="{5F5D0712-8AFB-40A2-9524-4DE5AA0EBC84}" type="presParOf" srcId="{15959DE5-C832-4DEA-94BC-44DEDD017456}" destId="{E953F791-9BB2-4320-A082-AA6E2B99B660}" srcOrd="16" destOrd="0" presId="urn:microsoft.com/office/officeart/2005/8/layout/default"/>
    <dgm:cxn modelId="{507C5303-F87D-42B0-9914-ACDBF238D253}" type="presParOf" srcId="{15959DE5-C832-4DEA-94BC-44DEDD017456}" destId="{581DE5AE-A1E2-4937-BDA5-33674AF6D624}" srcOrd="17" destOrd="0" presId="urn:microsoft.com/office/officeart/2005/8/layout/default"/>
    <dgm:cxn modelId="{9D38B697-19D0-488F-8180-D31BD706EDA0}" type="presParOf" srcId="{15959DE5-C832-4DEA-94BC-44DEDD017456}" destId="{96DF30C5-4F24-4388-9082-C7EDDB7AD72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3B0F78-F6B4-4A01-A099-7B86739EFED8}" type="doc">
      <dgm:prSet loTypeId="urn:microsoft.com/office/officeart/2005/8/layout/list1" loCatId="list" qsTypeId="urn:microsoft.com/office/officeart/2005/8/quickstyle/simple4" qsCatId="simple" csTypeId="urn:microsoft.com/office/officeart/2005/8/colors/accent1_3" csCatId="accent1"/>
      <dgm:spPr/>
      <dgm:t>
        <a:bodyPr/>
        <a:lstStyle/>
        <a:p>
          <a:endParaRPr lang="en-US"/>
        </a:p>
      </dgm:t>
    </dgm:pt>
    <dgm:pt modelId="{1C031491-F079-4A2D-84E7-082A786C04AE}">
      <dgm:prSet/>
      <dgm:spPr/>
      <dgm:t>
        <a:bodyPr/>
        <a:lstStyle/>
        <a:p>
          <a:r>
            <a:rPr lang="en-US" b="1"/>
            <a:t>Challenge: </a:t>
          </a:r>
          <a:r>
            <a:rPr lang="en-US"/>
            <a:t>Difficulty locating eligible extremely low-income or homeless tenants.</a:t>
          </a:r>
        </a:p>
      </dgm:t>
    </dgm:pt>
    <dgm:pt modelId="{1D622AF6-2AFA-4771-94CC-A3AF094168BF}" type="parTrans" cxnId="{174EBBD0-1715-4124-8BA7-C90133EE7D67}">
      <dgm:prSet/>
      <dgm:spPr/>
      <dgm:t>
        <a:bodyPr/>
        <a:lstStyle/>
        <a:p>
          <a:endParaRPr lang="en-US"/>
        </a:p>
      </dgm:t>
    </dgm:pt>
    <dgm:pt modelId="{A069E46F-33E3-4055-BD71-4ED3B66CBDB7}" type="sibTrans" cxnId="{174EBBD0-1715-4124-8BA7-C90133EE7D67}">
      <dgm:prSet/>
      <dgm:spPr/>
      <dgm:t>
        <a:bodyPr/>
        <a:lstStyle/>
        <a:p>
          <a:endParaRPr lang="en-US"/>
        </a:p>
      </dgm:t>
    </dgm:pt>
    <dgm:pt modelId="{9C7CE4B6-6E3C-4CE8-8EF6-A70D32B107ED}">
      <dgm:prSet/>
      <dgm:spPr/>
      <dgm:t>
        <a:bodyPr/>
        <a:lstStyle/>
        <a:p>
          <a:r>
            <a:rPr lang="en-US" b="1" dirty="0"/>
            <a:t>Solution: </a:t>
          </a:r>
          <a:r>
            <a:rPr lang="en-US" dirty="0"/>
            <a:t>Partner with housing support agencies that can screen and refer appropriate tenants to your property.</a:t>
          </a:r>
        </a:p>
      </dgm:t>
    </dgm:pt>
    <dgm:pt modelId="{7025560C-DCE0-40FB-8348-6C24066109E5}" type="parTrans" cxnId="{1B7CE5F7-145C-4274-AF99-97F5873172B4}">
      <dgm:prSet/>
      <dgm:spPr/>
      <dgm:t>
        <a:bodyPr/>
        <a:lstStyle/>
        <a:p>
          <a:endParaRPr lang="en-US"/>
        </a:p>
      </dgm:t>
    </dgm:pt>
    <dgm:pt modelId="{86EE33F9-5D5E-423D-B28F-F023B2D8B08C}" type="sibTrans" cxnId="{1B7CE5F7-145C-4274-AF99-97F5873172B4}">
      <dgm:prSet/>
      <dgm:spPr/>
      <dgm:t>
        <a:bodyPr/>
        <a:lstStyle/>
        <a:p>
          <a:endParaRPr lang="en-US"/>
        </a:p>
      </dgm:t>
    </dgm:pt>
    <dgm:pt modelId="{CA2AB837-18D9-40B8-A52C-206EA54EA669}">
      <dgm:prSet/>
      <dgm:spPr/>
      <dgm:t>
        <a:bodyPr/>
        <a:lstStyle/>
        <a:p>
          <a:r>
            <a:rPr lang="en-US" b="1"/>
            <a:t>Challenge:</a:t>
          </a:r>
          <a:r>
            <a:rPr lang="en-US"/>
            <a:t> Concerns about filling units due to tenant income limitations.</a:t>
          </a:r>
        </a:p>
      </dgm:t>
    </dgm:pt>
    <dgm:pt modelId="{9C3387F0-99BD-44D9-8FFC-14E465839D00}" type="parTrans" cxnId="{3A061F21-187C-4002-8EE1-223C95EC6700}">
      <dgm:prSet/>
      <dgm:spPr/>
      <dgm:t>
        <a:bodyPr/>
        <a:lstStyle/>
        <a:p>
          <a:endParaRPr lang="en-US"/>
        </a:p>
      </dgm:t>
    </dgm:pt>
    <dgm:pt modelId="{8922BCC8-0E70-458C-878D-A13F31FCE9B1}" type="sibTrans" cxnId="{3A061F21-187C-4002-8EE1-223C95EC6700}">
      <dgm:prSet/>
      <dgm:spPr/>
      <dgm:t>
        <a:bodyPr/>
        <a:lstStyle/>
        <a:p>
          <a:endParaRPr lang="en-US"/>
        </a:p>
      </dgm:t>
    </dgm:pt>
    <dgm:pt modelId="{DE1A764D-D334-42C6-8460-7BF20F0AB5C2}">
      <dgm:prSet/>
      <dgm:spPr/>
      <dgm:t>
        <a:bodyPr/>
        <a:lstStyle/>
        <a:p>
          <a:r>
            <a:rPr lang="en-US" b="1"/>
            <a:t>Solution:</a:t>
          </a:r>
          <a:endParaRPr lang="en-US"/>
        </a:p>
      </dgm:t>
    </dgm:pt>
    <dgm:pt modelId="{FBEFF9C1-024D-44C9-A64A-764F074DA85E}" type="parTrans" cxnId="{B54E2F87-33D2-4CD1-A842-2B371B197061}">
      <dgm:prSet/>
      <dgm:spPr/>
      <dgm:t>
        <a:bodyPr/>
        <a:lstStyle/>
        <a:p>
          <a:endParaRPr lang="en-US"/>
        </a:p>
      </dgm:t>
    </dgm:pt>
    <dgm:pt modelId="{F0AB3A1A-2A10-4CCC-9838-8DDD3BCEB84B}" type="sibTrans" cxnId="{B54E2F87-33D2-4CD1-A842-2B371B197061}">
      <dgm:prSet/>
      <dgm:spPr/>
      <dgm:t>
        <a:bodyPr/>
        <a:lstStyle/>
        <a:p>
          <a:endParaRPr lang="en-US"/>
        </a:p>
      </dgm:t>
    </dgm:pt>
    <dgm:pt modelId="{C146349D-F87D-4BE6-B582-968F390C760F}">
      <dgm:prSet/>
      <dgm:spPr/>
      <dgm:t>
        <a:bodyPr/>
        <a:lstStyle/>
        <a:p>
          <a:r>
            <a:rPr lang="en-US" b="1"/>
            <a:t>TBRA </a:t>
          </a:r>
          <a:r>
            <a:rPr lang="en-US"/>
            <a:t>can help by providing:</a:t>
          </a:r>
        </a:p>
      </dgm:t>
    </dgm:pt>
    <dgm:pt modelId="{0294D3DD-694C-413C-903B-1E3F3A4EA446}" type="parTrans" cxnId="{EC432216-FE0D-4423-BE3E-03E05B4233BF}">
      <dgm:prSet/>
      <dgm:spPr/>
      <dgm:t>
        <a:bodyPr/>
        <a:lstStyle/>
        <a:p>
          <a:endParaRPr lang="en-US"/>
        </a:p>
      </dgm:t>
    </dgm:pt>
    <dgm:pt modelId="{01C20AF9-0A20-44E2-976F-813CDD461974}" type="sibTrans" cxnId="{EC432216-FE0D-4423-BE3E-03E05B4233BF}">
      <dgm:prSet/>
      <dgm:spPr/>
      <dgm:t>
        <a:bodyPr/>
        <a:lstStyle/>
        <a:p>
          <a:endParaRPr lang="en-US"/>
        </a:p>
      </dgm:t>
    </dgm:pt>
    <dgm:pt modelId="{5E6E25C0-2A69-4968-9F50-D72CA13B800F}">
      <dgm:prSet/>
      <dgm:spPr/>
      <dgm:t>
        <a:bodyPr/>
        <a:lstStyle/>
        <a:p>
          <a:r>
            <a:rPr lang="en-US"/>
            <a:t>Portable vouchers</a:t>
          </a:r>
        </a:p>
      </dgm:t>
    </dgm:pt>
    <dgm:pt modelId="{917E59C7-FE37-4D9F-BC65-41AA8A37706D}" type="parTrans" cxnId="{FEA4EB5A-52CC-4641-9F28-119BA3B13C0B}">
      <dgm:prSet/>
      <dgm:spPr/>
      <dgm:t>
        <a:bodyPr/>
        <a:lstStyle/>
        <a:p>
          <a:endParaRPr lang="en-US"/>
        </a:p>
      </dgm:t>
    </dgm:pt>
    <dgm:pt modelId="{5F8D4868-B5CB-4783-962E-F978FDD451B4}" type="sibTrans" cxnId="{FEA4EB5A-52CC-4641-9F28-119BA3B13C0B}">
      <dgm:prSet/>
      <dgm:spPr/>
      <dgm:t>
        <a:bodyPr/>
        <a:lstStyle/>
        <a:p>
          <a:endParaRPr lang="en-US"/>
        </a:p>
      </dgm:t>
    </dgm:pt>
    <dgm:pt modelId="{9FDBFF7B-1658-46C5-B3DB-DEC06F9E5F43}">
      <dgm:prSet/>
      <dgm:spPr/>
      <dgm:t>
        <a:bodyPr/>
        <a:lstStyle/>
        <a:p>
          <a:r>
            <a:rPr lang="en-US"/>
            <a:t>Master leasing / Project-Based Rental Assistance (PBRA)</a:t>
          </a:r>
        </a:p>
      </dgm:t>
    </dgm:pt>
    <dgm:pt modelId="{A7B31EE4-EA97-41B5-BC60-CCD9CB616A13}" type="parTrans" cxnId="{7716C496-B6A3-4277-81CE-E05523B9915C}">
      <dgm:prSet/>
      <dgm:spPr/>
      <dgm:t>
        <a:bodyPr/>
        <a:lstStyle/>
        <a:p>
          <a:endParaRPr lang="en-US"/>
        </a:p>
      </dgm:t>
    </dgm:pt>
    <dgm:pt modelId="{AE1315C5-4878-4E14-A1B2-3EE62EDA5CA1}" type="sibTrans" cxnId="{7716C496-B6A3-4277-81CE-E05523B9915C}">
      <dgm:prSet/>
      <dgm:spPr/>
      <dgm:t>
        <a:bodyPr/>
        <a:lstStyle/>
        <a:p>
          <a:endParaRPr lang="en-US"/>
        </a:p>
      </dgm:t>
    </dgm:pt>
    <dgm:pt modelId="{0969F161-4E50-4C9E-9555-C37F2578F844}">
      <dgm:prSet/>
      <dgm:spPr/>
      <dgm:t>
        <a:bodyPr/>
        <a:lstStyle/>
        <a:p>
          <a:r>
            <a:rPr lang="en-US" b="1"/>
            <a:t>ESG </a:t>
          </a:r>
          <a:r>
            <a:rPr lang="en-US"/>
            <a:t>can also offer rental assistance and supportive services.</a:t>
          </a:r>
        </a:p>
      </dgm:t>
    </dgm:pt>
    <dgm:pt modelId="{9E423AD5-25CF-4FBA-86BE-11313234912F}" type="parTrans" cxnId="{EE48EBBD-196D-4A13-BC18-DD577EDE2FAA}">
      <dgm:prSet/>
      <dgm:spPr/>
      <dgm:t>
        <a:bodyPr/>
        <a:lstStyle/>
        <a:p>
          <a:endParaRPr lang="en-US"/>
        </a:p>
      </dgm:t>
    </dgm:pt>
    <dgm:pt modelId="{51AFCC0D-59F6-4443-B2AE-0B0AFA4E0B82}" type="sibTrans" cxnId="{EE48EBBD-196D-4A13-BC18-DD577EDE2FAA}">
      <dgm:prSet/>
      <dgm:spPr/>
      <dgm:t>
        <a:bodyPr/>
        <a:lstStyle/>
        <a:p>
          <a:endParaRPr lang="en-US"/>
        </a:p>
      </dgm:t>
    </dgm:pt>
    <dgm:pt modelId="{2D336D31-8F15-46CE-8ECC-9209B7A89008}">
      <dgm:prSet/>
      <dgm:spPr/>
      <dgm:t>
        <a:bodyPr/>
        <a:lstStyle/>
        <a:p>
          <a:r>
            <a:rPr lang="en-US" b="1"/>
            <a:t>Challenge:</a:t>
          </a:r>
          <a:r>
            <a:rPr lang="en-US"/>
            <a:t> Tenants may lack access to critical resources or support services.</a:t>
          </a:r>
        </a:p>
      </dgm:t>
    </dgm:pt>
    <dgm:pt modelId="{93705E1E-F58B-44CE-8BF7-9D30079F62AC}" type="parTrans" cxnId="{58C571DD-A9D9-4E0F-9D57-0EF581A8D4C7}">
      <dgm:prSet/>
      <dgm:spPr/>
      <dgm:t>
        <a:bodyPr/>
        <a:lstStyle/>
        <a:p>
          <a:endParaRPr lang="en-US"/>
        </a:p>
      </dgm:t>
    </dgm:pt>
    <dgm:pt modelId="{72D7B060-BEF8-4B71-95BC-616BE8A5A2CD}" type="sibTrans" cxnId="{58C571DD-A9D9-4E0F-9D57-0EF581A8D4C7}">
      <dgm:prSet/>
      <dgm:spPr/>
      <dgm:t>
        <a:bodyPr/>
        <a:lstStyle/>
        <a:p>
          <a:endParaRPr lang="en-US"/>
        </a:p>
      </dgm:t>
    </dgm:pt>
    <dgm:pt modelId="{2F65FBA7-CDD3-4CFB-9469-2C8FD463840A}">
      <dgm:prSet/>
      <dgm:spPr/>
      <dgm:t>
        <a:bodyPr/>
        <a:lstStyle/>
        <a:p>
          <a:r>
            <a:rPr lang="en-US" b="1"/>
            <a:t>Solution:</a:t>
          </a:r>
          <a:r>
            <a:rPr lang="en-US"/>
            <a:t> Connect tenants with </a:t>
          </a:r>
          <a:r>
            <a:rPr lang="en-US" b="1"/>
            <a:t>housing service providers </a:t>
          </a:r>
          <a:r>
            <a:rPr lang="en-US"/>
            <a:t>that offer:</a:t>
          </a:r>
        </a:p>
      </dgm:t>
    </dgm:pt>
    <dgm:pt modelId="{34DC7947-B49B-4FAD-BA8A-FC97E92CFCC2}" type="parTrans" cxnId="{D4255BCA-D974-4BEF-AE52-6B5DF48E1609}">
      <dgm:prSet/>
      <dgm:spPr/>
      <dgm:t>
        <a:bodyPr/>
        <a:lstStyle/>
        <a:p>
          <a:endParaRPr lang="en-US"/>
        </a:p>
      </dgm:t>
    </dgm:pt>
    <dgm:pt modelId="{3256EE43-D5E5-4C0B-B3DE-E7C234C3CA71}" type="sibTrans" cxnId="{D4255BCA-D974-4BEF-AE52-6B5DF48E1609}">
      <dgm:prSet/>
      <dgm:spPr/>
      <dgm:t>
        <a:bodyPr/>
        <a:lstStyle/>
        <a:p>
          <a:endParaRPr lang="en-US"/>
        </a:p>
      </dgm:t>
    </dgm:pt>
    <dgm:pt modelId="{6B03C821-5D36-4256-A134-0651E0FC0830}">
      <dgm:prSet/>
      <dgm:spPr/>
      <dgm:t>
        <a:bodyPr/>
        <a:lstStyle/>
        <a:p>
          <a:r>
            <a:rPr lang="en-US"/>
            <a:t>Case management</a:t>
          </a:r>
        </a:p>
      </dgm:t>
    </dgm:pt>
    <dgm:pt modelId="{84842BD6-F70C-402A-90DE-32DC717D2083}" type="parTrans" cxnId="{D33CC4B3-FEAE-484C-840B-92FA9B875B1A}">
      <dgm:prSet/>
      <dgm:spPr/>
      <dgm:t>
        <a:bodyPr/>
        <a:lstStyle/>
        <a:p>
          <a:endParaRPr lang="en-US"/>
        </a:p>
      </dgm:t>
    </dgm:pt>
    <dgm:pt modelId="{8E572486-FF45-4FA1-A28B-206A5A9C97EB}" type="sibTrans" cxnId="{D33CC4B3-FEAE-484C-840B-92FA9B875B1A}">
      <dgm:prSet/>
      <dgm:spPr/>
      <dgm:t>
        <a:bodyPr/>
        <a:lstStyle/>
        <a:p>
          <a:endParaRPr lang="en-US"/>
        </a:p>
      </dgm:t>
    </dgm:pt>
    <dgm:pt modelId="{A5D3B02D-49EA-4597-94BE-F49B6B51B5A8}">
      <dgm:prSet/>
      <dgm:spPr/>
      <dgm:t>
        <a:bodyPr/>
        <a:lstStyle/>
        <a:p>
          <a:r>
            <a:rPr lang="en-US"/>
            <a:t>Life skills training</a:t>
          </a:r>
        </a:p>
      </dgm:t>
    </dgm:pt>
    <dgm:pt modelId="{836B552A-CA6B-4253-9FD3-250A474FD776}" type="parTrans" cxnId="{E2513768-14C9-4870-AC2B-6D76D3FB3FA2}">
      <dgm:prSet/>
      <dgm:spPr/>
      <dgm:t>
        <a:bodyPr/>
        <a:lstStyle/>
        <a:p>
          <a:endParaRPr lang="en-US"/>
        </a:p>
      </dgm:t>
    </dgm:pt>
    <dgm:pt modelId="{624EFED2-45B5-481C-8C52-024429878D36}" type="sibTrans" cxnId="{E2513768-14C9-4870-AC2B-6D76D3FB3FA2}">
      <dgm:prSet/>
      <dgm:spPr/>
      <dgm:t>
        <a:bodyPr/>
        <a:lstStyle/>
        <a:p>
          <a:endParaRPr lang="en-US"/>
        </a:p>
      </dgm:t>
    </dgm:pt>
    <dgm:pt modelId="{729FAC2C-A99D-4735-BB8C-90725527A22A}">
      <dgm:prSet/>
      <dgm:spPr/>
      <dgm:t>
        <a:bodyPr/>
        <a:lstStyle/>
        <a:p>
          <a:r>
            <a:rPr lang="en-US"/>
            <a:t>Employment support</a:t>
          </a:r>
        </a:p>
      </dgm:t>
    </dgm:pt>
    <dgm:pt modelId="{E44F2CB2-86C6-446B-9211-857F74EAD10F}" type="parTrans" cxnId="{737B0BFB-3E8A-4C80-B5AA-3666BCFEB61B}">
      <dgm:prSet/>
      <dgm:spPr/>
      <dgm:t>
        <a:bodyPr/>
        <a:lstStyle/>
        <a:p>
          <a:endParaRPr lang="en-US"/>
        </a:p>
      </dgm:t>
    </dgm:pt>
    <dgm:pt modelId="{17B55544-FE46-40F0-9052-8BBAE9810BB1}" type="sibTrans" cxnId="{737B0BFB-3E8A-4C80-B5AA-3666BCFEB61B}">
      <dgm:prSet/>
      <dgm:spPr/>
      <dgm:t>
        <a:bodyPr/>
        <a:lstStyle/>
        <a:p>
          <a:endParaRPr lang="en-US"/>
        </a:p>
      </dgm:t>
    </dgm:pt>
    <dgm:pt modelId="{4DF1C3DB-5479-46A0-85CE-1DF362D79CDA}">
      <dgm:prSet/>
      <dgm:spPr/>
      <dgm:t>
        <a:bodyPr/>
        <a:lstStyle/>
        <a:p>
          <a:r>
            <a:rPr lang="en-US"/>
            <a:t>Other wraparound services</a:t>
          </a:r>
        </a:p>
      </dgm:t>
    </dgm:pt>
    <dgm:pt modelId="{8BF4E1C4-A823-44B1-825A-F59C8901A9A2}" type="parTrans" cxnId="{0BBDCE11-B4DB-4C5A-91BF-DA69DB7DA5A8}">
      <dgm:prSet/>
      <dgm:spPr/>
      <dgm:t>
        <a:bodyPr/>
        <a:lstStyle/>
        <a:p>
          <a:endParaRPr lang="en-US"/>
        </a:p>
      </dgm:t>
    </dgm:pt>
    <dgm:pt modelId="{8075D42A-888C-48F6-B9AF-55BE6B226D7C}" type="sibTrans" cxnId="{0BBDCE11-B4DB-4C5A-91BF-DA69DB7DA5A8}">
      <dgm:prSet/>
      <dgm:spPr/>
      <dgm:t>
        <a:bodyPr/>
        <a:lstStyle/>
        <a:p>
          <a:endParaRPr lang="en-US"/>
        </a:p>
      </dgm:t>
    </dgm:pt>
    <dgm:pt modelId="{BDA835A2-B5E1-4FD2-9108-63F63F2D3932}" type="pres">
      <dgm:prSet presAssocID="{F23B0F78-F6B4-4A01-A099-7B86739EFED8}" presName="linear" presStyleCnt="0">
        <dgm:presLayoutVars>
          <dgm:dir/>
          <dgm:animLvl val="lvl"/>
          <dgm:resizeHandles val="exact"/>
        </dgm:presLayoutVars>
      </dgm:prSet>
      <dgm:spPr/>
    </dgm:pt>
    <dgm:pt modelId="{4301B0EC-C8CB-43E1-B2B9-7087189F1B86}" type="pres">
      <dgm:prSet presAssocID="{1C031491-F079-4A2D-84E7-082A786C04AE}" presName="parentLin" presStyleCnt="0"/>
      <dgm:spPr/>
    </dgm:pt>
    <dgm:pt modelId="{A5582902-544D-4005-B846-3A5DBA1A5C4C}" type="pres">
      <dgm:prSet presAssocID="{1C031491-F079-4A2D-84E7-082A786C04AE}" presName="parentLeftMargin" presStyleLbl="node1" presStyleIdx="0" presStyleCnt="3"/>
      <dgm:spPr/>
    </dgm:pt>
    <dgm:pt modelId="{13FE86A2-78BE-4C63-92E9-B84761366A6C}" type="pres">
      <dgm:prSet presAssocID="{1C031491-F079-4A2D-84E7-082A786C04AE}" presName="parentText" presStyleLbl="node1" presStyleIdx="0" presStyleCnt="3">
        <dgm:presLayoutVars>
          <dgm:chMax val="0"/>
          <dgm:bulletEnabled val="1"/>
        </dgm:presLayoutVars>
      </dgm:prSet>
      <dgm:spPr/>
    </dgm:pt>
    <dgm:pt modelId="{2E585E65-34E0-402A-8C17-1DE0C01C29E4}" type="pres">
      <dgm:prSet presAssocID="{1C031491-F079-4A2D-84E7-082A786C04AE}" presName="negativeSpace" presStyleCnt="0"/>
      <dgm:spPr/>
    </dgm:pt>
    <dgm:pt modelId="{CDCBC56D-552A-497C-BE09-0D614F594949}" type="pres">
      <dgm:prSet presAssocID="{1C031491-F079-4A2D-84E7-082A786C04AE}" presName="childText" presStyleLbl="conFgAcc1" presStyleIdx="0" presStyleCnt="3">
        <dgm:presLayoutVars>
          <dgm:bulletEnabled val="1"/>
        </dgm:presLayoutVars>
      </dgm:prSet>
      <dgm:spPr/>
    </dgm:pt>
    <dgm:pt modelId="{7F35B299-7113-41C3-97CC-1A828903D49D}" type="pres">
      <dgm:prSet presAssocID="{A069E46F-33E3-4055-BD71-4ED3B66CBDB7}" presName="spaceBetweenRectangles" presStyleCnt="0"/>
      <dgm:spPr/>
    </dgm:pt>
    <dgm:pt modelId="{446035BF-1B3D-49A9-BDC9-8CBA02DD9F97}" type="pres">
      <dgm:prSet presAssocID="{CA2AB837-18D9-40B8-A52C-206EA54EA669}" presName="parentLin" presStyleCnt="0"/>
      <dgm:spPr/>
    </dgm:pt>
    <dgm:pt modelId="{FA970B9B-B6E9-448E-B9F3-8B094DD20B8D}" type="pres">
      <dgm:prSet presAssocID="{CA2AB837-18D9-40B8-A52C-206EA54EA669}" presName="parentLeftMargin" presStyleLbl="node1" presStyleIdx="0" presStyleCnt="3"/>
      <dgm:spPr/>
    </dgm:pt>
    <dgm:pt modelId="{EE787CDA-3A01-4233-BFBD-DA571AA2BC88}" type="pres">
      <dgm:prSet presAssocID="{CA2AB837-18D9-40B8-A52C-206EA54EA669}" presName="parentText" presStyleLbl="node1" presStyleIdx="1" presStyleCnt="3">
        <dgm:presLayoutVars>
          <dgm:chMax val="0"/>
          <dgm:bulletEnabled val="1"/>
        </dgm:presLayoutVars>
      </dgm:prSet>
      <dgm:spPr/>
    </dgm:pt>
    <dgm:pt modelId="{FBB205EE-48BE-4BC9-BA16-8FA40C84366F}" type="pres">
      <dgm:prSet presAssocID="{CA2AB837-18D9-40B8-A52C-206EA54EA669}" presName="negativeSpace" presStyleCnt="0"/>
      <dgm:spPr/>
    </dgm:pt>
    <dgm:pt modelId="{1C56F04E-CB1D-473D-9DBA-19684216758D}" type="pres">
      <dgm:prSet presAssocID="{CA2AB837-18D9-40B8-A52C-206EA54EA669}" presName="childText" presStyleLbl="conFgAcc1" presStyleIdx="1" presStyleCnt="3">
        <dgm:presLayoutVars>
          <dgm:bulletEnabled val="1"/>
        </dgm:presLayoutVars>
      </dgm:prSet>
      <dgm:spPr/>
    </dgm:pt>
    <dgm:pt modelId="{CA87E207-4671-4490-AD3B-B56F24D993DF}" type="pres">
      <dgm:prSet presAssocID="{8922BCC8-0E70-458C-878D-A13F31FCE9B1}" presName="spaceBetweenRectangles" presStyleCnt="0"/>
      <dgm:spPr/>
    </dgm:pt>
    <dgm:pt modelId="{83912B57-7DE8-4ED1-9B91-D0A28ED692DA}" type="pres">
      <dgm:prSet presAssocID="{2D336D31-8F15-46CE-8ECC-9209B7A89008}" presName="parentLin" presStyleCnt="0"/>
      <dgm:spPr/>
    </dgm:pt>
    <dgm:pt modelId="{BE90ADC5-63F6-4F02-B6A2-46668F63DE18}" type="pres">
      <dgm:prSet presAssocID="{2D336D31-8F15-46CE-8ECC-9209B7A89008}" presName="parentLeftMargin" presStyleLbl="node1" presStyleIdx="1" presStyleCnt="3"/>
      <dgm:spPr/>
    </dgm:pt>
    <dgm:pt modelId="{0DE05625-F433-4F02-958B-D91B1BE5388C}" type="pres">
      <dgm:prSet presAssocID="{2D336D31-8F15-46CE-8ECC-9209B7A89008}" presName="parentText" presStyleLbl="node1" presStyleIdx="2" presStyleCnt="3">
        <dgm:presLayoutVars>
          <dgm:chMax val="0"/>
          <dgm:bulletEnabled val="1"/>
        </dgm:presLayoutVars>
      </dgm:prSet>
      <dgm:spPr/>
    </dgm:pt>
    <dgm:pt modelId="{B9065923-5CBE-4055-9406-DE624A22A357}" type="pres">
      <dgm:prSet presAssocID="{2D336D31-8F15-46CE-8ECC-9209B7A89008}" presName="negativeSpace" presStyleCnt="0"/>
      <dgm:spPr/>
    </dgm:pt>
    <dgm:pt modelId="{FABBB086-A7CC-4006-84E7-0EDAD5AD1449}" type="pres">
      <dgm:prSet presAssocID="{2D336D31-8F15-46CE-8ECC-9209B7A89008}" presName="childText" presStyleLbl="conFgAcc1" presStyleIdx="2" presStyleCnt="3">
        <dgm:presLayoutVars>
          <dgm:bulletEnabled val="1"/>
        </dgm:presLayoutVars>
      </dgm:prSet>
      <dgm:spPr/>
    </dgm:pt>
  </dgm:ptLst>
  <dgm:cxnLst>
    <dgm:cxn modelId="{0BBDCE11-B4DB-4C5A-91BF-DA69DB7DA5A8}" srcId="{2F65FBA7-CDD3-4CFB-9469-2C8FD463840A}" destId="{4DF1C3DB-5479-46A0-85CE-1DF362D79CDA}" srcOrd="3" destOrd="0" parTransId="{8BF4E1C4-A823-44B1-825A-F59C8901A9A2}" sibTransId="{8075D42A-888C-48F6-B9AF-55BE6B226D7C}"/>
    <dgm:cxn modelId="{EC432216-FE0D-4423-BE3E-03E05B4233BF}" srcId="{DE1A764D-D334-42C6-8460-7BF20F0AB5C2}" destId="{C146349D-F87D-4BE6-B582-968F390C760F}" srcOrd="0" destOrd="0" parTransId="{0294D3DD-694C-413C-903B-1E3F3A4EA446}" sibTransId="{01C20AF9-0A20-44E2-976F-813CDD461974}"/>
    <dgm:cxn modelId="{4F57201A-FFF5-4D34-A32A-3C5413551B4E}" type="presOf" srcId="{0969F161-4E50-4C9E-9555-C37F2578F844}" destId="{1C56F04E-CB1D-473D-9DBA-19684216758D}" srcOrd="0" destOrd="4" presId="urn:microsoft.com/office/officeart/2005/8/layout/list1"/>
    <dgm:cxn modelId="{3A061F21-187C-4002-8EE1-223C95EC6700}" srcId="{F23B0F78-F6B4-4A01-A099-7B86739EFED8}" destId="{CA2AB837-18D9-40B8-A52C-206EA54EA669}" srcOrd="1" destOrd="0" parTransId="{9C3387F0-99BD-44D9-8FFC-14E465839D00}" sibTransId="{8922BCC8-0E70-458C-878D-A13F31FCE9B1}"/>
    <dgm:cxn modelId="{A3C4C121-ED42-486D-8A83-AD5999C04B6B}" type="presOf" srcId="{CA2AB837-18D9-40B8-A52C-206EA54EA669}" destId="{EE787CDA-3A01-4233-BFBD-DA571AA2BC88}" srcOrd="1" destOrd="0" presId="urn:microsoft.com/office/officeart/2005/8/layout/list1"/>
    <dgm:cxn modelId="{BCA97825-1FC0-424A-97E5-D40480284D90}" type="presOf" srcId="{A5D3B02D-49EA-4597-94BE-F49B6B51B5A8}" destId="{FABBB086-A7CC-4006-84E7-0EDAD5AD1449}" srcOrd="0" destOrd="2" presId="urn:microsoft.com/office/officeart/2005/8/layout/list1"/>
    <dgm:cxn modelId="{6455293D-6546-4BF8-B420-CCF2F5252031}" type="presOf" srcId="{9FDBFF7B-1658-46C5-B3DB-DEC06F9E5F43}" destId="{1C56F04E-CB1D-473D-9DBA-19684216758D}" srcOrd="0" destOrd="3" presId="urn:microsoft.com/office/officeart/2005/8/layout/list1"/>
    <dgm:cxn modelId="{E2513768-14C9-4870-AC2B-6D76D3FB3FA2}" srcId="{2F65FBA7-CDD3-4CFB-9469-2C8FD463840A}" destId="{A5D3B02D-49EA-4597-94BE-F49B6B51B5A8}" srcOrd="1" destOrd="0" parTransId="{836B552A-CA6B-4253-9FD3-250A474FD776}" sibTransId="{624EFED2-45B5-481C-8C52-024429878D36}"/>
    <dgm:cxn modelId="{C3EBE64B-73CC-458F-8FE8-5601619FA32F}" type="presOf" srcId="{DE1A764D-D334-42C6-8460-7BF20F0AB5C2}" destId="{1C56F04E-CB1D-473D-9DBA-19684216758D}" srcOrd="0" destOrd="0" presId="urn:microsoft.com/office/officeart/2005/8/layout/list1"/>
    <dgm:cxn modelId="{BDB2936F-84A2-43C6-85D4-35B8EA3E7DA1}" type="presOf" srcId="{1C031491-F079-4A2D-84E7-082A786C04AE}" destId="{13FE86A2-78BE-4C63-92E9-B84761366A6C}" srcOrd="1" destOrd="0" presId="urn:microsoft.com/office/officeart/2005/8/layout/list1"/>
    <dgm:cxn modelId="{D5AC3A74-5450-4F75-9686-7105A1D65139}" type="presOf" srcId="{C146349D-F87D-4BE6-B582-968F390C760F}" destId="{1C56F04E-CB1D-473D-9DBA-19684216758D}" srcOrd="0" destOrd="1" presId="urn:microsoft.com/office/officeart/2005/8/layout/list1"/>
    <dgm:cxn modelId="{B6A4F479-0260-4A0B-8647-1A1EA25237A6}" type="presOf" srcId="{5E6E25C0-2A69-4968-9F50-D72CA13B800F}" destId="{1C56F04E-CB1D-473D-9DBA-19684216758D}" srcOrd="0" destOrd="2" presId="urn:microsoft.com/office/officeart/2005/8/layout/list1"/>
    <dgm:cxn modelId="{FEA4EB5A-52CC-4641-9F28-119BA3B13C0B}" srcId="{C146349D-F87D-4BE6-B582-968F390C760F}" destId="{5E6E25C0-2A69-4968-9F50-D72CA13B800F}" srcOrd="0" destOrd="0" parTransId="{917E59C7-FE37-4D9F-BC65-41AA8A37706D}" sibTransId="{5F8D4868-B5CB-4783-962E-F978FDD451B4}"/>
    <dgm:cxn modelId="{B54E2F87-33D2-4CD1-A842-2B371B197061}" srcId="{CA2AB837-18D9-40B8-A52C-206EA54EA669}" destId="{DE1A764D-D334-42C6-8460-7BF20F0AB5C2}" srcOrd="0" destOrd="0" parTransId="{FBEFF9C1-024D-44C9-A64A-764F074DA85E}" sibTransId="{F0AB3A1A-2A10-4CCC-9838-8DDD3BCEB84B}"/>
    <dgm:cxn modelId="{5EB97495-539C-454D-8C6C-58986B5CA56C}" type="presOf" srcId="{1C031491-F079-4A2D-84E7-082A786C04AE}" destId="{A5582902-544D-4005-B846-3A5DBA1A5C4C}" srcOrd="0" destOrd="0" presId="urn:microsoft.com/office/officeart/2005/8/layout/list1"/>
    <dgm:cxn modelId="{7716C496-B6A3-4277-81CE-E05523B9915C}" srcId="{C146349D-F87D-4BE6-B582-968F390C760F}" destId="{9FDBFF7B-1658-46C5-B3DB-DEC06F9E5F43}" srcOrd="1" destOrd="0" parTransId="{A7B31EE4-EA97-41B5-BC60-CCD9CB616A13}" sibTransId="{AE1315C5-4878-4E14-A1B2-3EE62EDA5CA1}"/>
    <dgm:cxn modelId="{E6DDDE9A-D0B4-4648-AC85-E4B2149AE29F}" type="presOf" srcId="{6B03C821-5D36-4256-A134-0651E0FC0830}" destId="{FABBB086-A7CC-4006-84E7-0EDAD5AD1449}" srcOrd="0" destOrd="1" presId="urn:microsoft.com/office/officeart/2005/8/layout/list1"/>
    <dgm:cxn modelId="{BEF7B3AD-5FDC-4016-A613-155E688555E5}" type="presOf" srcId="{2F65FBA7-CDD3-4CFB-9469-2C8FD463840A}" destId="{FABBB086-A7CC-4006-84E7-0EDAD5AD1449}" srcOrd="0" destOrd="0" presId="urn:microsoft.com/office/officeart/2005/8/layout/list1"/>
    <dgm:cxn modelId="{D33CC4B3-FEAE-484C-840B-92FA9B875B1A}" srcId="{2F65FBA7-CDD3-4CFB-9469-2C8FD463840A}" destId="{6B03C821-5D36-4256-A134-0651E0FC0830}" srcOrd="0" destOrd="0" parTransId="{84842BD6-F70C-402A-90DE-32DC717D2083}" sibTransId="{8E572486-FF45-4FA1-A28B-206A5A9C97EB}"/>
    <dgm:cxn modelId="{88F0DCB5-2676-4868-941A-AE3ABDD3C0CD}" type="presOf" srcId="{F23B0F78-F6B4-4A01-A099-7B86739EFED8}" destId="{BDA835A2-B5E1-4FD2-9108-63F63F2D3932}" srcOrd="0" destOrd="0" presId="urn:microsoft.com/office/officeart/2005/8/layout/list1"/>
    <dgm:cxn modelId="{EE48EBBD-196D-4A13-BC18-DD577EDE2FAA}" srcId="{DE1A764D-D334-42C6-8460-7BF20F0AB5C2}" destId="{0969F161-4E50-4C9E-9555-C37F2578F844}" srcOrd="1" destOrd="0" parTransId="{9E423AD5-25CF-4FBA-86BE-11313234912F}" sibTransId="{51AFCC0D-59F6-4443-B2AE-0B0AFA4E0B82}"/>
    <dgm:cxn modelId="{9B9F67C4-EC63-4773-AA60-6253D7408FAF}" type="presOf" srcId="{2D336D31-8F15-46CE-8ECC-9209B7A89008}" destId="{0DE05625-F433-4F02-958B-D91B1BE5388C}" srcOrd="1" destOrd="0" presId="urn:microsoft.com/office/officeart/2005/8/layout/list1"/>
    <dgm:cxn modelId="{D4255BCA-D974-4BEF-AE52-6B5DF48E1609}" srcId="{2D336D31-8F15-46CE-8ECC-9209B7A89008}" destId="{2F65FBA7-CDD3-4CFB-9469-2C8FD463840A}" srcOrd="0" destOrd="0" parTransId="{34DC7947-B49B-4FAD-BA8A-FC97E92CFCC2}" sibTransId="{3256EE43-D5E5-4C0B-B3DE-E7C234C3CA71}"/>
    <dgm:cxn modelId="{174EBBD0-1715-4124-8BA7-C90133EE7D67}" srcId="{F23B0F78-F6B4-4A01-A099-7B86739EFED8}" destId="{1C031491-F079-4A2D-84E7-082A786C04AE}" srcOrd="0" destOrd="0" parTransId="{1D622AF6-2AFA-4771-94CC-A3AF094168BF}" sibTransId="{A069E46F-33E3-4055-BD71-4ED3B66CBDB7}"/>
    <dgm:cxn modelId="{A121B3D5-1B0D-4D71-B3ED-1A684EB32A16}" type="presOf" srcId="{2D336D31-8F15-46CE-8ECC-9209B7A89008}" destId="{BE90ADC5-63F6-4F02-B6A2-46668F63DE18}" srcOrd="0" destOrd="0" presId="urn:microsoft.com/office/officeart/2005/8/layout/list1"/>
    <dgm:cxn modelId="{9382B6D7-C924-4A9F-8116-D6B0A8A422F5}" type="presOf" srcId="{9C7CE4B6-6E3C-4CE8-8EF6-A70D32B107ED}" destId="{CDCBC56D-552A-497C-BE09-0D614F594949}" srcOrd="0" destOrd="0" presId="urn:microsoft.com/office/officeart/2005/8/layout/list1"/>
    <dgm:cxn modelId="{AAFC48DB-6A97-4F29-A898-F8A0BBB1B7F2}" type="presOf" srcId="{CA2AB837-18D9-40B8-A52C-206EA54EA669}" destId="{FA970B9B-B6E9-448E-B9F3-8B094DD20B8D}" srcOrd="0" destOrd="0" presId="urn:microsoft.com/office/officeart/2005/8/layout/list1"/>
    <dgm:cxn modelId="{58C571DD-A9D9-4E0F-9D57-0EF581A8D4C7}" srcId="{F23B0F78-F6B4-4A01-A099-7B86739EFED8}" destId="{2D336D31-8F15-46CE-8ECC-9209B7A89008}" srcOrd="2" destOrd="0" parTransId="{93705E1E-F58B-44CE-8BF7-9D30079F62AC}" sibTransId="{72D7B060-BEF8-4B71-95BC-616BE8A5A2CD}"/>
    <dgm:cxn modelId="{6EFBF6F3-EDA5-43D6-B4FB-9E3A00CE747A}" type="presOf" srcId="{4DF1C3DB-5479-46A0-85CE-1DF362D79CDA}" destId="{FABBB086-A7CC-4006-84E7-0EDAD5AD1449}" srcOrd="0" destOrd="4" presId="urn:microsoft.com/office/officeart/2005/8/layout/list1"/>
    <dgm:cxn modelId="{1B7CE5F7-145C-4274-AF99-97F5873172B4}" srcId="{1C031491-F079-4A2D-84E7-082A786C04AE}" destId="{9C7CE4B6-6E3C-4CE8-8EF6-A70D32B107ED}" srcOrd="0" destOrd="0" parTransId="{7025560C-DCE0-40FB-8348-6C24066109E5}" sibTransId="{86EE33F9-5D5E-423D-B28F-F023B2D8B08C}"/>
    <dgm:cxn modelId="{737B0BFB-3E8A-4C80-B5AA-3666BCFEB61B}" srcId="{2F65FBA7-CDD3-4CFB-9469-2C8FD463840A}" destId="{729FAC2C-A99D-4735-BB8C-90725527A22A}" srcOrd="2" destOrd="0" parTransId="{E44F2CB2-86C6-446B-9211-857F74EAD10F}" sibTransId="{17B55544-FE46-40F0-9052-8BBAE9810BB1}"/>
    <dgm:cxn modelId="{704124FD-A48A-4037-A6DD-E8FA18C00D6E}" type="presOf" srcId="{729FAC2C-A99D-4735-BB8C-90725527A22A}" destId="{FABBB086-A7CC-4006-84E7-0EDAD5AD1449}" srcOrd="0" destOrd="3" presId="urn:microsoft.com/office/officeart/2005/8/layout/list1"/>
    <dgm:cxn modelId="{3E670B02-1D51-4C3B-AE34-CF5B827A2359}" type="presParOf" srcId="{BDA835A2-B5E1-4FD2-9108-63F63F2D3932}" destId="{4301B0EC-C8CB-43E1-B2B9-7087189F1B86}" srcOrd="0" destOrd="0" presId="urn:microsoft.com/office/officeart/2005/8/layout/list1"/>
    <dgm:cxn modelId="{BDE75724-EE8D-46AC-929F-9015EBA739C0}" type="presParOf" srcId="{4301B0EC-C8CB-43E1-B2B9-7087189F1B86}" destId="{A5582902-544D-4005-B846-3A5DBA1A5C4C}" srcOrd="0" destOrd="0" presId="urn:microsoft.com/office/officeart/2005/8/layout/list1"/>
    <dgm:cxn modelId="{07EBA11C-76E3-406A-A291-71D6CA643E5B}" type="presParOf" srcId="{4301B0EC-C8CB-43E1-B2B9-7087189F1B86}" destId="{13FE86A2-78BE-4C63-92E9-B84761366A6C}" srcOrd="1" destOrd="0" presId="urn:microsoft.com/office/officeart/2005/8/layout/list1"/>
    <dgm:cxn modelId="{2530AC67-07CD-41AA-80F9-0EF85F94B76B}" type="presParOf" srcId="{BDA835A2-B5E1-4FD2-9108-63F63F2D3932}" destId="{2E585E65-34E0-402A-8C17-1DE0C01C29E4}" srcOrd="1" destOrd="0" presId="urn:microsoft.com/office/officeart/2005/8/layout/list1"/>
    <dgm:cxn modelId="{D4196B8F-AE09-461A-9F57-749AD6F3E6E9}" type="presParOf" srcId="{BDA835A2-B5E1-4FD2-9108-63F63F2D3932}" destId="{CDCBC56D-552A-497C-BE09-0D614F594949}" srcOrd="2" destOrd="0" presId="urn:microsoft.com/office/officeart/2005/8/layout/list1"/>
    <dgm:cxn modelId="{299160C0-700C-41E9-9AE1-A6C347933540}" type="presParOf" srcId="{BDA835A2-B5E1-4FD2-9108-63F63F2D3932}" destId="{7F35B299-7113-41C3-97CC-1A828903D49D}" srcOrd="3" destOrd="0" presId="urn:microsoft.com/office/officeart/2005/8/layout/list1"/>
    <dgm:cxn modelId="{FDE69116-786B-4CEB-9B6E-762992A98256}" type="presParOf" srcId="{BDA835A2-B5E1-4FD2-9108-63F63F2D3932}" destId="{446035BF-1B3D-49A9-BDC9-8CBA02DD9F97}" srcOrd="4" destOrd="0" presId="urn:microsoft.com/office/officeart/2005/8/layout/list1"/>
    <dgm:cxn modelId="{E6920D3F-7D1A-4B4E-8714-A5F78EA57821}" type="presParOf" srcId="{446035BF-1B3D-49A9-BDC9-8CBA02DD9F97}" destId="{FA970B9B-B6E9-448E-B9F3-8B094DD20B8D}" srcOrd="0" destOrd="0" presId="urn:microsoft.com/office/officeart/2005/8/layout/list1"/>
    <dgm:cxn modelId="{9CFCCBC3-0C4E-4AFB-8BA7-84170DDA7A79}" type="presParOf" srcId="{446035BF-1B3D-49A9-BDC9-8CBA02DD9F97}" destId="{EE787CDA-3A01-4233-BFBD-DA571AA2BC88}" srcOrd="1" destOrd="0" presId="urn:microsoft.com/office/officeart/2005/8/layout/list1"/>
    <dgm:cxn modelId="{805B9B55-ABC6-402A-8D8D-78637CDC06DA}" type="presParOf" srcId="{BDA835A2-B5E1-4FD2-9108-63F63F2D3932}" destId="{FBB205EE-48BE-4BC9-BA16-8FA40C84366F}" srcOrd="5" destOrd="0" presId="urn:microsoft.com/office/officeart/2005/8/layout/list1"/>
    <dgm:cxn modelId="{10E93090-4875-40F8-89A4-0F2F852D12F9}" type="presParOf" srcId="{BDA835A2-B5E1-4FD2-9108-63F63F2D3932}" destId="{1C56F04E-CB1D-473D-9DBA-19684216758D}" srcOrd="6" destOrd="0" presId="urn:microsoft.com/office/officeart/2005/8/layout/list1"/>
    <dgm:cxn modelId="{11144A57-77FD-4284-9287-ED1FA5C8DF47}" type="presParOf" srcId="{BDA835A2-B5E1-4FD2-9108-63F63F2D3932}" destId="{CA87E207-4671-4490-AD3B-B56F24D993DF}" srcOrd="7" destOrd="0" presId="urn:microsoft.com/office/officeart/2005/8/layout/list1"/>
    <dgm:cxn modelId="{63F81C5E-DA54-4711-8C4C-87601052D14F}" type="presParOf" srcId="{BDA835A2-B5E1-4FD2-9108-63F63F2D3932}" destId="{83912B57-7DE8-4ED1-9B91-D0A28ED692DA}" srcOrd="8" destOrd="0" presId="urn:microsoft.com/office/officeart/2005/8/layout/list1"/>
    <dgm:cxn modelId="{CB426871-4A25-425D-BF85-026D73F0822A}" type="presParOf" srcId="{83912B57-7DE8-4ED1-9B91-D0A28ED692DA}" destId="{BE90ADC5-63F6-4F02-B6A2-46668F63DE18}" srcOrd="0" destOrd="0" presId="urn:microsoft.com/office/officeart/2005/8/layout/list1"/>
    <dgm:cxn modelId="{A4884145-6694-471C-B9D9-7E11183D3C06}" type="presParOf" srcId="{83912B57-7DE8-4ED1-9B91-D0A28ED692DA}" destId="{0DE05625-F433-4F02-958B-D91B1BE5388C}" srcOrd="1" destOrd="0" presId="urn:microsoft.com/office/officeart/2005/8/layout/list1"/>
    <dgm:cxn modelId="{ED72436E-A846-4505-8622-B2ADF348590B}" type="presParOf" srcId="{BDA835A2-B5E1-4FD2-9108-63F63F2D3932}" destId="{B9065923-5CBE-4055-9406-DE624A22A357}" srcOrd="9" destOrd="0" presId="urn:microsoft.com/office/officeart/2005/8/layout/list1"/>
    <dgm:cxn modelId="{F216CF4B-5EBE-4984-BCBF-0C2354933780}" type="presParOf" srcId="{BDA835A2-B5E1-4FD2-9108-63F63F2D3932}" destId="{FABBB086-A7CC-4006-84E7-0EDAD5AD144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C25CE-7D05-4425-A062-95DFD19E960B}">
      <dsp:nvSpPr>
        <dsp:cNvPr id="0" name=""/>
        <dsp:cNvSpPr/>
      </dsp:nvSpPr>
      <dsp:spPr>
        <a:xfrm>
          <a:off x="10748" y="1617307"/>
          <a:ext cx="1532547" cy="143945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CDBG</a:t>
          </a:r>
        </a:p>
        <a:p>
          <a:pPr marL="0" lvl="0" indent="0" algn="ctr" defTabSz="889000">
            <a:lnSpc>
              <a:spcPct val="90000"/>
            </a:lnSpc>
            <a:spcBef>
              <a:spcPct val="0"/>
            </a:spcBef>
            <a:spcAft>
              <a:spcPct val="35000"/>
            </a:spcAft>
            <a:buNone/>
          </a:pPr>
          <a:r>
            <a:rPr lang="en-US" sz="1400" kern="1200" dirty="0"/>
            <a:t>Rebuilds Communities and Creates Jobs</a:t>
          </a:r>
        </a:p>
      </dsp:txBody>
      <dsp:txXfrm>
        <a:off x="52908" y="1659467"/>
        <a:ext cx="1448227" cy="1355137"/>
      </dsp:txXfrm>
    </dsp:sp>
    <dsp:sp modelId="{C299755D-5929-45A4-829A-CCC6F1095FDA}">
      <dsp:nvSpPr>
        <dsp:cNvPr id="0" name=""/>
        <dsp:cNvSpPr/>
      </dsp:nvSpPr>
      <dsp:spPr>
        <a:xfrm>
          <a:off x="1696551" y="2147000"/>
          <a:ext cx="324900" cy="38007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696551" y="2223014"/>
        <a:ext cx="227430" cy="228043"/>
      </dsp:txXfrm>
    </dsp:sp>
    <dsp:sp modelId="{B40C962E-7CA5-4091-B8CA-2F227894F72F}">
      <dsp:nvSpPr>
        <dsp:cNvPr id="0" name=""/>
        <dsp:cNvSpPr/>
      </dsp:nvSpPr>
      <dsp:spPr>
        <a:xfrm>
          <a:off x="2156315" y="1617307"/>
          <a:ext cx="1532547" cy="1439457"/>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HOME/</a:t>
          </a:r>
        </a:p>
        <a:p>
          <a:pPr marL="0" lvl="0" indent="0" algn="ctr" defTabSz="889000">
            <a:lnSpc>
              <a:spcPct val="90000"/>
            </a:lnSpc>
            <a:spcBef>
              <a:spcPct val="0"/>
            </a:spcBef>
            <a:spcAft>
              <a:spcPct val="35000"/>
            </a:spcAft>
            <a:buNone/>
          </a:pPr>
          <a:r>
            <a:rPr lang="en-US" sz="2000" b="1" kern="1200" dirty="0"/>
            <a:t>HTF</a:t>
          </a:r>
        </a:p>
        <a:p>
          <a:pPr marL="0" lvl="0" indent="0" algn="ctr" defTabSz="889000">
            <a:lnSpc>
              <a:spcPct val="90000"/>
            </a:lnSpc>
            <a:spcBef>
              <a:spcPct val="0"/>
            </a:spcBef>
            <a:spcAft>
              <a:spcPct val="35000"/>
            </a:spcAft>
            <a:buNone/>
          </a:pPr>
          <a:r>
            <a:rPr lang="en-US" sz="1400" kern="1200" dirty="0"/>
            <a:t>Build Affordable Housing</a:t>
          </a:r>
        </a:p>
      </dsp:txBody>
      <dsp:txXfrm>
        <a:off x="2198475" y="1659467"/>
        <a:ext cx="1448227" cy="1355137"/>
      </dsp:txXfrm>
    </dsp:sp>
    <dsp:sp modelId="{9C984DF3-57CE-40A6-8E6E-E3B395623146}">
      <dsp:nvSpPr>
        <dsp:cNvPr id="0" name=""/>
        <dsp:cNvSpPr/>
      </dsp:nvSpPr>
      <dsp:spPr>
        <a:xfrm>
          <a:off x="3842118" y="2147000"/>
          <a:ext cx="324900" cy="38007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842118" y="2223014"/>
        <a:ext cx="227430" cy="228043"/>
      </dsp:txXfrm>
    </dsp:sp>
    <dsp:sp modelId="{6E1BF292-2544-473D-966A-CD945C3BB694}">
      <dsp:nvSpPr>
        <dsp:cNvPr id="0" name=""/>
        <dsp:cNvSpPr/>
      </dsp:nvSpPr>
      <dsp:spPr>
        <a:xfrm>
          <a:off x="4301882" y="1617307"/>
          <a:ext cx="1532547" cy="143945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Supportive Services</a:t>
          </a:r>
        </a:p>
        <a:p>
          <a:pPr marL="0" lvl="0" indent="0" algn="ctr" defTabSz="889000">
            <a:lnSpc>
              <a:spcPct val="90000"/>
            </a:lnSpc>
            <a:spcBef>
              <a:spcPct val="0"/>
            </a:spcBef>
            <a:spcAft>
              <a:spcPct val="35000"/>
            </a:spcAft>
            <a:buNone/>
          </a:pPr>
          <a:r>
            <a:rPr lang="en-US" sz="1400" kern="1200" dirty="0"/>
            <a:t>Connects People to Stability  </a:t>
          </a:r>
        </a:p>
      </dsp:txBody>
      <dsp:txXfrm>
        <a:off x="4344042" y="1659467"/>
        <a:ext cx="1448227" cy="1355137"/>
      </dsp:txXfrm>
    </dsp:sp>
    <dsp:sp modelId="{9101C88B-119A-4063-91D5-D7A98E25DE08}">
      <dsp:nvSpPr>
        <dsp:cNvPr id="0" name=""/>
        <dsp:cNvSpPr/>
      </dsp:nvSpPr>
      <dsp:spPr>
        <a:xfrm>
          <a:off x="5987685" y="2147000"/>
          <a:ext cx="324900" cy="380071"/>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987685" y="2223014"/>
        <a:ext cx="227430" cy="228043"/>
      </dsp:txXfrm>
    </dsp:sp>
    <dsp:sp modelId="{AB089B1A-3467-4DFE-ADF5-7CDD0F29E306}">
      <dsp:nvSpPr>
        <dsp:cNvPr id="0" name=""/>
        <dsp:cNvSpPr/>
      </dsp:nvSpPr>
      <dsp:spPr>
        <a:xfrm>
          <a:off x="6447449" y="1617307"/>
          <a:ext cx="1532547" cy="143945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Homeownership</a:t>
          </a:r>
        </a:p>
        <a:p>
          <a:pPr marL="0" lvl="0" indent="0" algn="ctr" defTabSz="889000">
            <a:lnSpc>
              <a:spcPct val="90000"/>
            </a:lnSpc>
            <a:spcBef>
              <a:spcPct val="0"/>
            </a:spcBef>
            <a:spcAft>
              <a:spcPct val="35000"/>
            </a:spcAft>
            <a:buNone/>
          </a:pPr>
          <a:r>
            <a:rPr lang="en-US" sz="1400" kern="1200" dirty="0"/>
            <a:t>Builds Generational Wealth</a:t>
          </a:r>
        </a:p>
      </dsp:txBody>
      <dsp:txXfrm>
        <a:off x="6489609" y="1659467"/>
        <a:ext cx="1448227" cy="1355137"/>
      </dsp:txXfrm>
    </dsp:sp>
    <dsp:sp modelId="{C00CDE55-DD97-425B-90D0-20E239C0E032}">
      <dsp:nvSpPr>
        <dsp:cNvPr id="0" name=""/>
        <dsp:cNvSpPr/>
      </dsp:nvSpPr>
      <dsp:spPr>
        <a:xfrm>
          <a:off x="8133252" y="2147000"/>
          <a:ext cx="324900" cy="380071"/>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133252" y="2223014"/>
        <a:ext cx="227430" cy="228043"/>
      </dsp:txXfrm>
    </dsp:sp>
    <dsp:sp modelId="{85C60222-5DBD-47C7-9EEC-FF056756A383}">
      <dsp:nvSpPr>
        <dsp:cNvPr id="0" name=""/>
        <dsp:cNvSpPr/>
      </dsp:nvSpPr>
      <dsp:spPr>
        <a:xfrm>
          <a:off x="8593016" y="1617307"/>
          <a:ext cx="2064234" cy="143945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Stronger Community </a:t>
          </a:r>
        </a:p>
      </dsp:txBody>
      <dsp:txXfrm>
        <a:off x="8635176" y="1659467"/>
        <a:ext cx="1979914" cy="1355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3B342-502B-4CBA-B704-B9F2844D54A3}">
      <dsp:nvSpPr>
        <dsp:cNvPr id="0" name=""/>
        <dsp:cNvSpPr/>
      </dsp:nvSpPr>
      <dsp:spPr>
        <a:xfrm>
          <a:off x="899529" y="0"/>
          <a:ext cx="10194672" cy="4518734"/>
        </a:xfrm>
        <a:prstGeom prst="rightArrow">
          <a:avLst/>
        </a:prstGeom>
        <a:solidFill>
          <a:schemeClr val="accent2">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6C93DD0C-D21A-4176-84C6-698412DD3BAC}">
      <dsp:nvSpPr>
        <dsp:cNvPr id="0" name=""/>
        <dsp:cNvSpPr/>
      </dsp:nvSpPr>
      <dsp:spPr>
        <a:xfrm>
          <a:off x="5270" y="1355620"/>
          <a:ext cx="2304459" cy="1807493"/>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Access to the target population </a:t>
          </a:r>
        </a:p>
      </dsp:txBody>
      <dsp:txXfrm>
        <a:off x="93505" y="1443855"/>
        <a:ext cx="2127989" cy="1631023"/>
      </dsp:txXfrm>
    </dsp:sp>
    <dsp:sp modelId="{0970AABF-2A0A-4581-82C3-2F858D5BB202}">
      <dsp:nvSpPr>
        <dsp:cNvPr id="0" name=""/>
        <dsp:cNvSpPr/>
      </dsp:nvSpPr>
      <dsp:spPr>
        <a:xfrm>
          <a:off x="2424953" y="1355620"/>
          <a:ext cx="2304459" cy="1807493"/>
        </a:xfrm>
        <a:prstGeom prst="roundRect">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Documentation </a:t>
          </a:r>
        </a:p>
      </dsp:txBody>
      <dsp:txXfrm>
        <a:off x="2513188" y="1443855"/>
        <a:ext cx="2127989" cy="1631023"/>
      </dsp:txXfrm>
    </dsp:sp>
    <dsp:sp modelId="{CB4701B0-EFAD-4DF9-9B0E-B38AC3677DA4}">
      <dsp:nvSpPr>
        <dsp:cNvPr id="0" name=""/>
        <dsp:cNvSpPr/>
      </dsp:nvSpPr>
      <dsp:spPr>
        <a:xfrm>
          <a:off x="4844636" y="1355620"/>
          <a:ext cx="2304459" cy="1807493"/>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Case Management</a:t>
          </a:r>
        </a:p>
      </dsp:txBody>
      <dsp:txXfrm>
        <a:off x="4932871" y="1443855"/>
        <a:ext cx="2127989" cy="1631023"/>
      </dsp:txXfrm>
    </dsp:sp>
    <dsp:sp modelId="{46EE7C8F-D88D-4F27-9E55-F41A49C66191}">
      <dsp:nvSpPr>
        <dsp:cNvPr id="0" name=""/>
        <dsp:cNvSpPr/>
      </dsp:nvSpPr>
      <dsp:spPr>
        <a:xfrm>
          <a:off x="7264318" y="1355620"/>
          <a:ext cx="2304459" cy="1807493"/>
        </a:xfrm>
        <a:prstGeom prst="round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Financial Support </a:t>
          </a:r>
        </a:p>
      </dsp:txBody>
      <dsp:txXfrm>
        <a:off x="7352553" y="1443855"/>
        <a:ext cx="2127989" cy="1631023"/>
      </dsp:txXfrm>
    </dsp:sp>
    <dsp:sp modelId="{875165EE-2662-486C-8025-C23383D971EE}">
      <dsp:nvSpPr>
        <dsp:cNvPr id="0" name=""/>
        <dsp:cNvSpPr/>
      </dsp:nvSpPr>
      <dsp:spPr>
        <a:xfrm>
          <a:off x="9684001" y="1355620"/>
          <a:ext cx="2304459" cy="1807493"/>
        </a:xfrm>
        <a:prstGeom prst="round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Stability Planning</a:t>
          </a:r>
        </a:p>
      </dsp:txBody>
      <dsp:txXfrm>
        <a:off x="9772236" y="1443855"/>
        <a:ext cx="2127989" cy="1631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0544C-8C48-4AEF-B1F5-42B779FD0D70}">
      <dsp:nvSpPr>
        <dsp:cNvPr id="0" name=""/>
        <dsp:cNvSpPr/>
      </dsp:nvSpPr>
      <dsp:spPr>
        <a:xfrm>
          <a:off x="443781" y="920"/>
          <a:ext cx="2234279" cy="13405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Financial assistance</a:t>
          </a:r>
        </a:p>
        <a:p>
          <a:pPr marL="0" lvl="0" indent="0" algn="ctr" defTabSz="1066800">
            <a:lnSpc>
              <a:spcPct val="90000"/>
            </a:lnSpc>
            <a:spcBef>
              <a:spcPct val="0"/>
            </a:spcBef>
            <a:spcAft>
              <a:spcPct val="35000"/>
            </a:spcAft>
            <a:buNone/>
          </a:pPr>
          <a:r>
            <a:rPr lang="en-US" sz="2400" kern="1200" dirty="0"/>
            <a:t>(rental &amp; utility)</a:t>
          </a:r>
        </a:p>
      </dsp:txBody>
      <dsp:txXfrm>
        <a:off x="443781" y="920"/>
        <a:ext cx="2234279" cy="1340567"/>
      </dsp:txXfrm>
    </dsp:sp>
    <dsp:sp modelId="{E170D231-A839-42E9-A51F-96B573C604AB}">
      <dsp:nvSpPr>
        <dsp:cNvPr id="0" name=""/>
        <dsp:cNvSpPr/>
      </dsp:nvSpPr>
      <dsp:spPr>
        <a:xfrm>
          <a:off x="2901488" y="920"/>
          <a:ext cx="2234279" cy="134056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Employment services, job training</a:t>
          </a:r>
        </a:p>
      </dsp:txBody>
      <dsp:txXfrm>
        <a:off x="2901488" y="920"/>
        <a:ext cx="2234279" cy="1340567"/>
      </dsp:txXfrm>
    </dsp:sp>
    <dsp:sp modelId="{3104820B-2A95-46B5-9B81-BCCD8D328456}">
      <dsp:nvSpPr>
        <dsp:cNvPr id="0" name=""/>
        <dsp:cNvSpPr/>
      </dsp:nvSpPr>
      <dsp:spPr>
        <a:xfrm>
          <a:off x="5359194" y="920"/>
          <a:ext cx="2234279" cy="13405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Education services</a:t>
          </a:r>
        </a:p>
      </dsp:txBody>
      <dsp:txXfrm>
        <a:off x="5359194" y="920"/>
        <a:ext cx="2234279" cy="1340567"/>
      </dsp:txXfrm>
    </dsp:sp>
    <dsp:sp modelId="{D78EA446-950A-474E-A894-5AF5A3677747}">
      <dsp:nvSpPr>
        <dsp:cNvPr id="0" name=""/>
        <dsp:cNvSpPr/>
      </dsp:nvSpPr>
      <dsp:spPr>
        <a:xfrm>
          <a:off x="7816901" y="920"/>
          <a:ext cx="2234279" cy="13405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Life skills</a:t>
          </a:r>
        </a:p>
      </dsp:txBody>
      <dsp:txXfrm>
        <a:off x="7816901" y="920"/>
        <a:ext cx="2234279" cy="1340567"/>
      </dsp:txXfrm>
    </dsp:sp>
    <dsp:sp modelId="{4A3D6082-D0C5-4EB8-82B8-7A0F9402F7E4}">
      <dsp:nvSpPr>
        <dsp:cNvPr id="0" name=""/>
        <dsp:cNvSpPr/>
      </dsp:nvSpPr>
      <dsp:spPr>
        <a:xfrm>
          <a:off x="443781" y="1564916"/>
          <a:ext cx="2234279" cy="13405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Food costs</a:t>
          </a:r>
        </a:p>
      </dsp:txBody>
      <dsp:txXfrm>
        <a:off x="443781" y="1564916"/>
        <a:ext cx="2234279" cy="1340567"/>
      </dsp:txXfrm>
    </dsp:sp>
    <dsp:sp modelId="{90ED317E-EF57-4D03-8AF0-D66EF829FBDB}">
      <dsp:nvSpPr>
        <dsp:cNvPr id="0" name=""/>
        <dsp:cNvSpPr/>
      </dsp:nvSpPr>
      <dsp:spPr>
        <a:xfrm>
          <a:off x="2901488" y="1564916"/>
          <a:ext cx="2234279" cy="13405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Transportation </a:t>
          </a:r>
        </a:p>
      </dsp:txBody>
      <dsp:txXfrm>
        <a:off x="2901488" y="1564916"/>
        <a:ext cx="2234279" cy="1340567"/>
      </dsp:txXfrm>
    </dsp:sp>
    <dsp:sp modelId="{5C3FB55A-C805-4773-9328-B35109326C95}">
      <dsp:nvSpPr>
        <dsp:cNvPr id="0" name=""/>
        <dsp:cNvSpPr/>
      </dsp:nvSpPr>
      <dsp:spPr>
        <a:xfrm>
          <a:off x="5359194" y="1564916"/>
          <a:ext cx="2234279" cy="1340567"/>
        </a:xfrm>
        <a:prstGeom prst="rect">
          <a:avLst/>
        </a:prstGeom>
        <a:solidFill>
          <a:schemeClr val="accent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Rent &amp; Utility</a:t>
          </a:r>
        </a:p>
      </dsp:txBody>
      <dsp:txXfrm>
        <a:off x="5359194" y="1564916"/>
        <a:ext cx="2234279" cy="1340567"/>
      </dsp:txXfrm>
    </dsp:sp>
    <dsp:sp modelId="{F9E99588-E064-4928-A220-8AD18A83E441}">
      <dsp:nvSpPr>
        <dsp:cNvPr id="0" name=""/>
        <dsp:cNvSpPr/>
      </dsp:nvSpPr>
      <dsp:spPr>
        <a:xfrm>
          <a:off x="7816901" y="1564916"/>
          <a:ext cx="2234279" cy="13405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Legal services</a:t>
          </a:r>
        </a:p>
      </dsp:txBody>
      <dsp:txXfrm>
        <a:off x="7816901" y="1564916"/>
        <a:ext cx="2234279" cy="1340567"/>
      </dsp:txXfrm>
    </dsp:sp>
    <dsp:sp modelId="{E953F791-9BB2-4320-A082-AA6E2B99B660}">
      <dsp:nvSpPr>
        <dsp:cNvPr id="0" name=""/>
        <dsp:cNvSpPr/>
      </dsp:nvSpPr>
      <dsp:spPr>
        <a:xfrm>
          <a:off x="2901488" y="3128911"/>
          <a:ext cx="2234279" cy="13405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Case Management </a:t>
          </a:r>
        </a:p>
      </dsp:txBody>
      <dsp:txXfrm>
        <a:off x="2901488" y="3128911"/>
        <a:ext cx="2234279" cy="1340567"/>
      </dsp:txXfrm>
    </dsp:sp>
    <dsp:sp modelId="{96DF30C5-4F24-4388-9082-C7EDDB7AD72F}">
      <dsp:nvSpPr>
        <dsp:cNvPr id="0" name=""/>
        <dsp:cNvSpPr/>
      </dsp:nvSpPr>
      <dsp:spPr>
        <a:xfrm>
          <a:off x="5359194" y="3128911"/>
          <a:ext cx="2234279" cy="13405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Outreach </a:t>
          </a:r>
        </a:p>
      </dsp:txBody>
      <dsp:txXfrm>
        <a:off x="5359194" y="3128911"/>
        <a:ext cx="2234279" cy="13405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BC56D-552A-497C-BE09-0D614F594949}">
      <dsp:nvSpPr>
        <dsp:cNvPr id="0" name=""/>
        <dsp:cNvSpPr/>
      </dsp:nvSpPr>
      <dsp:spPr>
        <a:xfrm>
          <a:off x="0" y="214947"/>
          <a:ext cx="10494331" cy="771750"/>
        </a:xfrm>
        <a:prstGeom prst="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4477" tIns="291592" rIns="814477"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Solution: </a:t>
          </a:r>
          <a:r>
            <a:rPr lang="en-US" sz="1400" kern="1200" dirty="0"/>
            <a:t>Partner with housing support agencies that can screen and refer appropriate tenants to your property.</a:t>
          </a:r>
        </a:p>
      </dsp:txBody>
      <dsp:txXfrm>
        <a:off x="0" y="214947"/>
        <a:ext cx="10494331" cy="771750"/>
      </dsp:txXfrm>
    </dsp:sp>
    <dsp:sp modelId="{13FE86A2-78BE-4C63-92E9-B84761366A6C}">
      <dsp:nvSpPr>
        <dsp:cNvPr id="0" name=""/>
        <dsp:cNvSpPr/>
      </dsp:nvSpPr>
      <dsp:spPr>
        <a:xfrm>
          <a:off x="524716" y="8307"/>
          <a:ext cx="7346031" cy="41328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7663" tIns="0" rIns="277663" bIns="0" numCol="1" spcCol="1270" anchor="ctr" anchorCtr="0">
          <a:noAutofit/>
        </a:bodyPr>
        <a:lstStyle/>
        <a:p>
          <a:pPr marL="0" lvl="0" indent="0" algn="l" defTabSz="622300">
            <a:lnSpc>
              <a:spcPct val="90000"/>
            </a:lnSpc>
            <a:spcBef>
              <a:spcPct val="0"/>
            </a:spcBef>
            <a:spcAft>
              <a:spcPct val="35000"/>
            </a:spcAft>
            <a:buNone/>
          </a:pPr>
          <a:r>
            <a:rPr lang="en-US" sz="1400" b="1" kern="1200"/>
            <a:t>Challenge: </a:t>
          </a:r>
          <a:r>
            <a:rPr lang="en-US" sz="1400" kern="1200"/>
            <a:t>Difficulty locating eligible extremely low-income or homeless tenants.</a:t>
          </a:r>
        </a:p>
      </dsp:txBody>
      <dsp:txXfrm>
        <a:off x="544891" y="28482"/>
        <a:ext cx="7305681" cy="372930"/>
      </dsp:txXfrm>
    </dsp:sp>
    <dsp:sp modelId="{1C56F04E-CB1D-473D-9DBA-19684216758D}">
      <dsp:nvSpPr>
        <dsp:cNvPr id="0" name=""/>
        <dsp:cNvSpPr/>
      </dsp:nvSpPr>
      <dsp:spPr>
        <a:xfrm>
          <a:off x="0" y="1268937"/>
          <a:ext cx="10494331" cy="1455299"/>
        </a:xfrm>
        <a:prstGeom prst="rect">
          <a:avLst/>
        </a:prstGeom>
        <a:solidFill>
          <a:schemeClr val="lt1">
            <a:alpha val="90000"/>
            <a:hueOff val="0"/>
            <a:satOff val="0"/>
            <a:lumOff val="0"/>
            <a:alphaOff val="0"/>
          </a:schemeClr>
        </a:solidFill>
        <a:ln w="6350" cap="flat" cmpd="sng" algn="ctr">
          <a:solidFill>
            <a:schemeClr val="accent1">
              <a:shade val="80000"/>
              <a:hueOff val="351842"/>
              <a:satOff val="-32091"/>
              <a:lumOff val="1965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4477" tIns="291592" rIns="814477"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t>Solution:</a:t>
          </a:r>
          <a:endParaRPr lang="en-US" sz="1400" kern="1200"/>
        </a:p>
        <a:p>
          <a:pPr marL="228600" lvl="2" indent="-114300" algn="l" defTabSz="622300">
            <a:lnSpc>
              <a:spcPct val="90000"/>
            </a:lnSpc>
            <a:spcBef>
              <a:spcPct val="0"/>
            </a:spcBef>
            <a:spcAft>
              <a:spcPct val="15000"/>
            </a:spcAft>
            <a:buChar char="•"/>
          </a:pPr>
          <a:r>
            <a:rPr lang="en-US" sz="1400" b="1" kern="1200"/>
            <a:t>TBRA </a:t>
          </a:r>
          <a:r>
            <a:rPr lang="en-US" sz="1400" kern="1200"/>
            <a:t>can help by providing:</a:t>
          </a:r>
        </a:p>
        <a:p>
          <a:pPr marL="342900" lvl="3" indent="-114300" algn="l" defTabSz="622300">
            <a:lnSpc>
              <a:spcPct val="90000"/>
            </a:lnSpc>
            <a:spcBef>
              <a:spcPct val="0"/>
            </a:spcBef>
            <a:spcAft>
              <a:spcPct val="15000"/>
            </a:spcAft>
            <a:buChar char="•"/>
          </a:pPr>
          <a:r>
            <a:rPr lang="en-US" sz="1400" kern="1200"/>
            <a:t>Portable vouchers</a:t>
          </a:r>
        </a:p>
        <a:p>
          <a:pPr marL="342900" lvl="3" indent="-114300" algn="l" defTabSz="622300">
            <a:lnSpc>
              <a:spcPct val="90000"/>
            </a:lnSpc>
            <a:spcBef>
              <a:spcPct val="0"/>
            </a:spcBef>
            <a:spcAft>
              <a:spcPct val="15000"/>
            </a:spcAft>
            <a:buChar char="•"/>
          </a:pPr>
          <a:r>
            <a:rPr lang="en-US" sz="1400" kern="1200"/>
            <a:t>Master leasing / Project-Based Rental Assistance (PBRA)</a:t>
          </a:r>
        </a:p>
        <a:p>
          <a:pPr marL="228600" lvl="2" indent="-114300" algn="l" defTabSz="622300">
            <a:lnSpc>
              <a:spcPct val="90000"/>
            </a:lnSpc>
            <a:spcBef>
              <a:spcPct val="0"/>
            </a:spcBef>
            <a:spcAft>
              <a:spcPct val="15000"/>
            </a:spcAft>
            <a:buChar char="•"/>
          </a:pPr>
          <a:r>
            <a:rPr lang="en-US" sz="1400" b="1" kern="1200"/>
            <a:t>ESG </a:t>
          </a:r>
          <a:r>
            <a:rPr lang="en-US" sz="1400" kern="1200"/>
            <a:t>can also offer rental assistance and supportive services.</a:t>
          </a:r>
        </a:p>
      </dsp:txBody>
      <dsp:txXfrm>
        <a:off x="0" y="1268937"/>
        <a:ext cx="10494331" cy="1455299"/>
      </dsp:txXfrm>
    </dsp:sp>
    <dsp:sp modelId="{EE787CDA-3A01-4233-BFBD-DA571AA2BC88}">
      <dsp:nvSpPr>
        <dsp:cNvPr id="0" name=""/>
        <dsp:cNvSpPr/>
      </dsp:nvSpPr>
      <dsp:spPr>
        <a:xfrm>
          <a:off x="524716" y="1062297"/>
          <a:ext cx="7346031" cy="413280"/>
        </a:xfrm>
        <a:prstGeom prst="roundRect">
          <a:avLst/>
        </a:prstGeom>
        <a:gradFill rotWithShape="0">
          <a:gsLst>
            <a:gs pos="0">
              <a:schemeClr val="accent1">
                <a:shade val="80000"/>
                <a:hueOff val="351842"/>
                <a:satOff val="-32091"/>
                <a:lumOff val="19650"/>
                <a:alphaOff val="0"/>
                <a:satMod val="103000"/>
                <a:lumMod val="102000"/>
                <a:tint val="94000"/>
              </a:schemeClr>
            </a:gs>
            <a:gs pos="50000">
              <a:schemeClr val="accent1">
                <a:shade val="80000"/>
                <a:hueOff val="351842"/>
                <a:satOff val="-32091"/>
                <a:lumOff val="19650"/>
                <a:alphaOff val="0"/>
                <a:satMod val="110000"/>
                <a:lumMod val="100000"/>
                <a:shade val="100000"/>
              </a:schemeClr>
            </a:gs>
            <a:gs pos="100000">
              <a:schemeClr val="accent1">
                <a:shade val="80000"/>
                <a:hueOff val="351842"/>
                <a:satOff val="-32091"/>
                <a:lumOff val="196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7663" tIns="0" rIns="277663" bIns="0" numCol="1" spcCol="1270" anchor="ctr" anchorCtr="0">
          <a:noAutofit/>
        </a:bodyPr>
        <a:lstStyle/>
        <a:p>
          <a:pPr marL="0" lvl="0" indent="0" algn="l" defTabSz="622300">
            <a:lnSpc>
              <a:spcPct val="90000"/>
            </a:lnSpc>
            <a:spcBef>
              <a:spcPct val="0"/>
            </a:spcBef>
            <a:spcAft>
              <a:spcPct val="35000"/>
            </a:spcAft>
            <a:buNone/>
          </a:pPr>
          <a:r>
            <a:rPr lang="en-US" sz="1400" b="1" kern="1200"/>
            <a:t>Challenge:</a:t>
          </a:r>
          <a:r>
            <a:rPr lang="en-US" sz="1400" kern="1200"/>
            <a:t> Concerns about filling units due to tenant income limitations.</a:t>
          </a:r>
        </a:p>
      </dsp:txBody>
      <dsp:txXfrm>
        <a:off x="544891" y="1082472"/>
        <a:ext cx="7305681" cy="372930"/>
      </dsp:txXfrm>
    </dsp:sp>
    <dsp:sp modelId="{FABBB086-A7CC-4006-84E7-0EDAD5AD1449}">
      <dsp:nvSpPr>
        <dsp:cNvPr id="0" name=""/>
        <dsp:cNvSpPr/>
      </dsp:nvSpPr>
      <dsp:spPr>
        <a:xfrm>
          <a:off x="0" y="3006477"/>
          <a:ext cx="10494331" cy="1455299"/>
        </a:xfrm>
        <a:prstGeom prst="rect">
          <a:avLst/>
        </a:prstGeom>
        <a:solidFill>
          <a:schemeClr val="lt1">
            <a:alpha val="90000"/>
            <a:hueOff val="0"/>
            <a:satOff val="0"/>
            <a:lumOff val="0"/>
            <a:alphaOff val="0"/>
          </a:schemeClr>
        </a:solidFill>
        <a:ln w="6350" cap="flat" cmpd="sng" algn="ctr">
          <a:solidFill>
            <a:schemeClr val="accent1">
              <a:shade val="80000"/>
              <a:hueOff val="703684"/>
              <a:satOff val="-64183"/>
              <a:lumOff val="39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4477" tIns="291592" rIns="814477"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a:t>Solution:</a:t>
          </a:r>
          <a:r>
            <a:rPr lang="en-US" sz="1400" kern="1200"/>
            <a:t> Connect tenants with </a:t>
          </a:r>
          <a:r>
            <a:rPr lang="en-US" sz="1400" b="1" kern="1200"/>
            <a:t>housing service providers </a:t>
          </a:r>
          <a:r>
            <a:rPr lang="en-US" sz="1400" kern="1200"/>
            <a:t>that offer:</a:t>
          </a:r>
        </a:p>
        <a:p>
          <a:pPr marL="228600" lvl="2" indent="-114300" algn="l" defTabSz="622300">
            <a:lnSpc>
              <a:spcPct val="90000"/>
            </a:lnSpc>
            <a:spcBef>
              <a:spcPct val="0"/>
            </a:spcBef>
            <a:spcAft>
              <a:spcPct val="15000"/>
            </a:spcAft>
            <a:buChar char="•"/>
          </a:pPr>
          <a:r>
            <a:rPr lang="en-US" sz="1400" kern="1200"/>
            <a:t>Case management</a:t>
          </a:r>
        </a:p>
        <a:p>
          <a:pPr marL="228600" lvl="2" indent="-114300" algn="l" defTabSz="622300">
            <a:lnSpc>
              <a:spcPct val="90000"/>
            </a:lnSpc>
            <a:spcBef>
              <a:spcPct val="0"/>
            </a:spcBef>
            <a:spcAft>
              <a:spcPct val="15000"/>
            </a:spcAft>
            <a:buChar char="•"/>
          </a:pPr>
          <a:r>
            <a:rPr lang="en-US" sz="1400" kern="1200"/>
            <a:t>Life skills training</a:t>
          </a:r>
        </a:p>
        <a:p>
          <a:pPr marL="228600" lvl="2" indent="-114300" algn="l" defTabSz="622300">
            <a:lnSpc>
              <a:spcPct val="90000"/>
            </a:lnSpc>
            <a:spcBef>
              <a:spcPct val="0"/>
            </a:spcBef>
            <a:spcAft>
              <a:spcPct val="15000"/>
            </a:spcAft>
            <a:buChar char="•"/>
          </a:pPr>
          <a:r>
            <a:rPr lang="en-US" sz="1400" kern="1200"/>
            <a:t>Employment support</a:t>
          </a:r>
        </a:p>
        <a:p>
          <a:pPr marL="228600" lvl="2" indent="-114300" algn="l" defTabSz="622300">
            <a:lnSpc>
              <a:spcPct val="90000"/>
            </a:lnSpc>
            <a:spcBef>
              <a:spcPct val="0"/>
            </a:spcBef>
            <a:spcAft>
              <a:spcPct val="15000"/>
            </a:spcAft>
            <a:buChar char="•"/>
          </a:pPr>
          <a:r>
            <a:rPr lang="en-US" sz="1400" kern="1200"/>
            <a:t>Other wraparound services</a:t>
          </a:r>
        </a:p>
      </dsp:txBody>
      <dsp:txXfrm>
        <a:off x="0" y="3006477"/>
        <a:ext cx="10494331" cy="1455299"/>
      </dsp:txXfrm>
    </dsp:sp>
    <dsp:sp modelId="{0DE05625-F433-4F02-958B-D91B1BE5388C}">
      <dsp:nvSpPr>
        <dsp:cNvPr id="0" name=""/>
        <dsp:cNvSpPr/>
      </dsp:nvSpPr>
      <dsp:spPr>
        <a:xfrm>
          <a:off x="524716" y="2799836"/>
          <a:ext cx="7346031" cy="413280"/>
        </a:xfrm>
        <a:prstGeom prst="roundRect">
          <a:avLst/>
        </a:prstGeom>
        <a:gradFill rotWithShape="0">
          <a:gsLst>
            <a:gs pos="0">
              <a:schemeClr val="accent1">
                <a:shade val="80000"/>
                <a:hueOff val="703684"/>
                <a:satOff val="-64183"/>
                <a:lumOff val="39299"/>
                <a:alphaOff val="0"/>
                <a:satMod val="103000"/>
                <a:lumMod val="102000"/>
                <a:tint val="94000"/>
              </a:schemeClr>
            </a:gs>
            <a:gs pos="50000">
              <a:schemeClr val="accent1">
                <a:shade val="80000"/>
                <a:hueOff val="703684"/>
                <a:satOff val="-64183"/>
                <a:lumOff val="39299"/>
                <a:alphaOff val="0"/>
                <a:satMod val="110000"/>
                <a:lumMod val="100000"/>
                <a:shade val="100000"/>
              </a:schemeClr>
            </a:gs>
            <a:gs pos="100000">
              <a:schemeClr val="accent1">
                <a:shade val="80000"/>
                <a:hueOff val="703684"/>
                <a:satOff val="-64183"/>
                <a:lumOff val="392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7663" tIns="0" rIns="277663" bIns="0" numCol="1" spcCol="1270" anchor="ctr" anchorCtr="0">
          <a:noAutofit/>
        </a:bodyPr>
        <a:lstStyle/>
        <a:p>
          <a:pPr marL="0" lvl="0" indent="0" algn="l" defTabSz="622300">
            <a:lnSpc>
              <a:spcPct val="90000"/>
            </a:lnSpc>
            <a:spcBef>
              <a:spcPct val="0"/>
            </a:spcBef>
            <a:spcAft>
              <a:spcPct val="35000"/>
            </a:spcAft>
            <a:buNone/>
          </a:pPr>
          <a:r>
            <a:rPr lang="en-US" sz="1400" b="1" kern="1200"/>
            <a:t>Challenge:</a:t>
          </a:r>
          <a:r>
            <a:rPr lang="en-US" sz="1400" kern="1200"/>
            <a:t> Tenants may lack access to critical resources or support services.</a:t>
          </a:r>
        </a:p>
      </dsp:txBody>
      <dsp:txXfrm>
        <a:off x="544891" y="2820011"/>
        <a:ext cx="7305681"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970938" y="1"/>
            <a:ext cx="3037840" cy="466434"/>
          </a:xfrm>
          <a:prstGeom prst="rect">
            <a:avLst/>
          </a:prstGeom>
        </p:spPr>
        <p:txBody>
          <a:bodyPr vert="horz" lIns="93164" tIns="46582" rIns="93164" bIns="46582" rtlCol="0"/>
          <a:lstStyle>
            <a:lvl1pPr algn="r">
              <a:defRPr sz="1200"/>
            </a:lvl1pPr>
          </a:lstStyle>
          <a:p>
            <a:fld id="{86252186-C111-43A8-A0F7-F77FFDE4DF82}" type="datetimeFigureOut">
              <a:rPr lang="en-US" smtClean="0"/>
              <a:t>4/22/2026</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970938" y="8829968"/>
            <a:ext cx="3037840" cy="466433"/>
          </a:xfrm>
          <a:prstGeom prst="rect">
            <a:avLst/>
          </a:prstGeom>
        </p:spPr>
        <p:txBody>
          <a:bodyPr vert="horz" lIns="93164" tIns="46582" rIns="93164" bIns="46582"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7E2BBB5B-F3DE-41D7-B279-483D20E8E363}" type="datetimeFigureOut">
              <a:rPr lang="en-US" smtClean="0"/>
              <a:t>4/22/2026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Participants will walk through MHC programs to learn how they can be layered to support housing stability, dive into the deeper target requirements, and learn practical steps for accessing available resources. By the end of the session, attendees will better understand how coordinated partnerships and aligned funding streams can create stronger pathways to long-term housing success.</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27363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What came first, chicken or egg</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51</a:t>
            </a:fld>
            <a:endParaRPr lang="en-US" dirty="0"/>
          </a:p>
        </p:txBody>
      </p:sp>
    </p:spTree>
    <p:extLst>
      <p:ext uri="{BB962C8B-B14F-4D97-AF65-F5344CB8AC3E}">
        <p14:creationId xmlns:p14="http://schemas.microsoft.com/office/powerpoint/2010/main" val="410072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C701-B4BD-DD6A-F142-FD211AD18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C1199-D2F4-80B0-4BF2-48CEC0C9F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CF515-540F-69A4-C0A7-C8D30CC966B1}"/>
              </a:ext>
            </a:extLst>
          </p:cNvPr>
          <p:cNvSpPr>
            <a:spLocks noGrp="1"/>
          </p:cNvSpPr>
          <p:nvPr>
            <p:ph type="body" idx="1"/>
          </p:nvPr>
        </p:nvSpPr>
        <p:spPr/>
        <p:txBody>
          <a:bodyPr/>
          <a:lstStyle/>
          <a:p>
            <a:r>
              <a:rPr lang="en-US" dirty="0"/>
              <a:t>This session will focus on Supportive Services through community housing support and its involvement in this entire process and how it creates a path from homelessness to home.</a:t>
            </a:r>
          </a:p>
        </p:txBody>
      </p:sp>
      <p:sp>
        <p:nvSpPr>
          <p:cNvPr id="4" name="Slide Number Placeholder 3">
            <a:extLst>
              <a:ext uri="{FF2B5EF4-FFF2-40B4-BE49-F238E27FC236}">
                <a16:creationId xmlns:a16="http://schemas.microsoft.com/office/drawing/2014/main" id="{19D93993-3EFB-AE47-F02C-290569E886C2}"/>
              </a:ext>
            </a:extLst>
          </p:cNvPr>
          <p:cNvSpPr>
            <a:spLocks noGrp="1"/>
          </p:cNvSpPr>
          <p:nvPr>
            <p:ph type="sldNum" sz="quarter" idx="5"/>
          </p:nvPr>
        </p:nvSpPr>
        <p:spPr/>
        <p:txBody>
          <a:bodyPr/>
          <a:lstStyle/>
          <a:p>
            <a:fld id="{E37DD647-D0A9-4080-AFF3-B5DED206784F}" type="slidenum">
              <a:rPr lang="en-US" smtClean="0"/>
              <a:t>5</a:t>
            </a:fld>
            <a:endParaRPr lang="en-US"/>
          </a:p>
        </p:txBody>
      </p:sp>
    </p:spTree>
    <p:extLst>
      <p:ext uri="{BB962C8B-B14F-4D97-AF65-F5344CB8AC3E}">
        <p14:creationId xmlns:p14="http://schemas.microsoft.com/office/powerpoint/2010/main" val="338657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focus on Supportive Services through community housing support and its involvement in this entire process and how it creates a path from homelessness to home.</a:t>
            </a:r>
          </a:p>
        </p:txBody>
      </p:sp>
      <p:sp>
        <p:nvSpPr>
          <p:cNvPr id="4" name="Slide Number Placeholder 3"/>
          <p:cNvSpPr>
            <a:spLocks noGrp="1"/>
          </p:cNvSpPr>
          <p:nvPr>
            <p:ph type="sldNum" sz="quarter" idx="5"/>
          </p:nvPr>
        </p:nvSpPr>
        <p:spPr/>
        <p:txBody>
          <a:bodyPr/>
          <a:lstStyle/>
          <a:p>
            <a:fld id="{E37DD647-D0A9-4080-AFF3-B5DED206784F}" type="slidenum">
              <a:rPr lang="en-US" smtClean="0"/>
              <a:t>6</a:t>
            </a:fld>
            <a:endParaRPr lang="en-US"/>
          </a:p>
        </p:txBody>
      </p:sp>
    </p:spTree>
    <p:extLst>
      <p:ext uri="{BB962C8B-B14F-4D97-AF65-F5344CB8AC3E}">
        <p14:creationId xmlns:p14="http://schemas.microsoft.com/office/powerpoint/2010/main" val="4820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Housing Tax Credit target populations may qualify for one or more homeless housing assistance programs if they are determined eligible. See the section on eligible applicants. </a:t>
            </a:r>
          </a:p>
          <a:p>
            <a:endParaRPr lang="en-US" dirty="0"/>
          </a:p>
          <a:p>
            <a:r>
              <a:rPr lang="en-US" dirty="0"/>
              <a:t>Housing Tax Credit properties must comply with the relevant Housing Tax Credit regulations. If homeless housing assistance programs are used at a Tax Credit property, the more restrictive program regulations must be followed.</a:t>
            </a:r>
          </a:p>
          <a:p>
            <a:endParaRPr lang="en-US" dirty="0"/>
          </a:p>
          <a:p>
            <a:r>
              <a:rPr lang="en-US" dirty="0"/>
              <a:t>Developers should partner with community agencies or nonprofits that serve the population to help with marketing and outreach. See the list of funded agencies.</a:t>
            </a:r>
          </a:p>
          <a:p>
            <a:endParaRPr lang="en-US" dirty="0"/>
          </a:p>
          <a:p>
            <a:r>
              <a:rPr lang="en-US" dirty="0"/>
              <a:t>HOPWA and HOME-ARP are the only programs that allow funds to be used for services and construction development. </a:t>
            </a:r>
          </a:p>
          <a:p>
            <a:endParaRPr lang="en-US" dirty="0"/>
          </a:p>
          <a:p>
            <a:r>
              <a:rPr lang="en-US" dirty="0"/>
              <a:t>HOPWA can provide services to individuals with HIV and household incomes up to 80% AMI. </a:t>
            </a:r>
          </a:p>
        </p:txBody>
      </p:sp>
      <p:sp>
        <p:nvSpPr>
          <p:cNvPr id="4" name="Slide Number Placeholder 3"/>
          <p:cNvSpPr>
            <a:spLocks noGrp="1"/>
          </p:cNvSpPr>
          <p:nvPr>
            <p:ph type="sldNum" sz="quarter" idx="5"/>
          </p:nvPr>
        </p:nvSpPr>
        <p:spPr/>
        <p:txBody>
          <a:bodyPr/>
          <a:lstStyle/>
          <a:p>
            <a:fld id="{50CEBBD5-FCEF-4125-9845-B3C855A12355}" type="slidenum">
              <a:rPr lang="en-US" smtClean="0"/>
              <a:t>26</a:t>
            </a:fld>
            <a:endParaRPr lang="en-US"/>
          </a:p>
        </p:txBody>
      </p:sp>
    </p:spTree>
    <p:extLst>
      <p:ext uri="{BB962C8B-B14F-4D97-AF65-F5344CB8AC3E}">
        <p14:creationId xmlns:p14="http://schemas.microsoft.com/office/powerpoint/2010/main" val="17275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Notes: </a:t>
            </a:r>
          </a:p>
          <a:p>
            <a:r>
              <a:rPr lang="en-US" dirty="0"/>
              <a:t>Services are provided to eligible applicants based on the availability of the grant. See the section on Eligible Applicants and the list of funded agencies to identify resources in your area. </a:t>
            </a:r>
          </a:p>
          <a:p>
            <a:endParaRPr lang="en-US" dirty="0"/>
          </a:p>
          <a:p>
            <a:r>
              <a:rPr lang="en-US" dirty="0"/>
              <a:t>The list of funded service providers is as of 2025 and may change in 2026.</a:t>
            </a:r>
          </a:p>
        </p:txBody>
      </p:sp>
      <p:sp>
        <p:nvSpPr>
          <p:cNvPr id="4" name="Slide Number Placeholder 3"/>
          <p:cNvSpPr>
            <a:spLocks noGrp="1"/>
          </p:cNvSpPr>
          <p:nvPr>
            <p:ph type="sldNum" sz="quarter" idx="5"/>
          </p:nvPr>
        </p:nvSpPr>
        <p:spPr/>
        <p:txBody>
          <a:bodyPr/>
          <a:lstStyle/>
          <a:p>
            <a:fld id="{50CEBBD5-FCEF-4125-9845-B3C855A12355}" type="slidenum">
              <a:rPr lang="en-US" smtClean="0"/>
              <a:t>27</a:t>
            </a:fld>
            <a:endParaRPr lang="en-US"/>
          </a:p>
        </p:txBody>
      </p:sp>
    </p:spTree>
    <p:extLst>
      <p:ext uri="{BB962C8B-B14F-4D97-AF65-F5344CB8AC3E}">
        <p14:creationId xmlns:p14="http://schemas.microsoft.com/office/powerpoint/2010/main" val="283500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CEBBD5-FCEF-4125-9845-B3C855A12355}" type="slidenum">
              <a:rPr lang="en-US" smtClean="0"/>
              <a:t>28</a:t>
            </a:fld>
            <a:endParaRPr lang="en-US"/>
          </a:p>
        </p:txBody>
      </p:sp>
    </p:spTree>
    <p:extLst>
      <p:ext uri="{BB962C8B-B14F-4D97-AF65-F5344CB8AC3E}">
        <p14:creationId xmlns:p14="http://schemas.microsoft.com/office/powerpoint/2010/main" val="424465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r>
              <a:rPr lang="en-US" dirty="0"/>
              <a:t>Program compliance is based on HUD's program regulations and MHC's program requirements. Updates to the federal regulations or MHC's requirements may impact compliance. </a:t>
            </a:r>
          </a:p>
        </p:txBody>
      </p:sp>
      <p:sp>
        <p:nvSpPr>
          <p:cNvPr id="4" name="Slide Number Placeholder 3"/>
          <p:cNvSpPr>
            <a:spLocks noGrp="1"/>
          </p:cNvSpPr>
          <p:nvPr>
            <p:ph type="sldNum" sz="quarter" idx="5"/>
          </p:nvPr>
        </p:nvSpPr>
        <p:spPr/>
        <p:txBody>
          <a:bodyPr/>
          <a:lstStyle/>
          <a:p>
            <a:fld id="{50CEBBD5-FCEF-4125-9845-B3C855A12355}" type="slidenum">
              <a:rPr lang="en-US" smtClean="0"/>
              <a:t>29</a:t>
            </a:fld>
            <a:endParaRPr lang="en-US"/>
          </a:p>
        </p:txBody>
      </p:sp>
    </p:spTree>
    <p:extLst>
      <p:ext uri="{BB962C8B-B14F-4D97-AF65-F5344CB8AC3E}">
        <p14:creationId xmlns:p14="http://schemas.microsoft.com/office/powerpoint/2010/main" val="379154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47</a:t>
            </a:fld>
            <a:endParaRPr lang="en-US" dirty="0"/>
          </a:p>
        </p:txBody>
      </p:sp>
    </p:spTree>
    <p:extLst>
      <p:ext uri="{BB962C8B-B14F-4D97-AF65-F5344CB8AC3E}">
        <p14:creationId xmlns:p14="http://schemas.microsoft.com/office/powerpoint/2010/main" val="73406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50</a:t>
            </a:fld>
            <a:endParaRPr lang="en-US" dirty="0"/>
          </a:p>
        </p:txBody>
      </p:sp>
    </p:spTree>
    <p:extLst>
      <p:ext uri="{BB962C8B-B14F-4D97-AF65-F5344CB8AC3E}">
        <p14:creationId xmlns:p14="http://schemas.microsoft.com/office/powerpoint/2010/main" val="48141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1"/>
            </a:solidFill>
          </a:ln>
        </p:spPr>
        <p:txBody>
          <a:bodyPr lIns="914400" tIns="91440" rIns="914400" anchor="ctr"/>
          <a:lstStyle>
            <a:lvl1pPr algn="ctr">
              <a:defRPr sz="5400" b="1" cap="all" spc="100" baseline="0">
                <a:solidFill>
                  <a:schemeClr val="accent1"/>
                </a:solidFill>
              </a:defRPr>
            </a:lvl1pPr>
          </a:lstStyle>
          <a:p>
            <a:r>
              <a:rPr lang="en-US" dirty="0"/>
              <a:t>Click to add title</a:t>
            </a:r>
          </a:p>
        </p:txBody>
      </p:sp>
    </p:spTree>
    <p:extLst>
      <p:ext uri="{BB962C8B-B14F-4D97-AF65-F5344CB8AC3E}">
        <p14:creationId xmlns:p14="http://schemas.microsoft.com/office/powerpoint/2010/main" val="11483287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933791" y="787869"/>
            <a:ext cx="2743200" cy="2142144"/>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Click to add title</a:t>
            </a:r>
          </a:p>
        </p:txBody>
      </p:sp>
      <p:sp>
        <p:nvSpPr>
          <p:cNvPr id="12" name="Text Placeholder 11">
            <a:extLst>
              <a:ext uri="{FF2B5EF4-FFF2-40B4-BE49-F238E27FC236}">
                <a16:creationId xmlns:a16="http://schemas.microsoft.com/office/drawing/2014/main" id="{2EA6B5C4-24E3-C021-071B-DFF6C6CC497B}"/>
              </a:ext>
            </a:extLst>
          </p:cNvPr>
          <p:cNvSpPr>
            <a:spLocks noGrp="1"/>
          </p:cNvSpPr>
          <p:nvPr>
            <p:ph type="body" sz="quarter" idx="16" hasCustomPrompt="1"/>
          </p:nvPr>
        </p:nvSpPr>
        <p:spPr>
          <a:xfrm>
            <a:off x="933449" y="3429000"/>
            <a:ext cx="2920796" cy="2927350"/>
          </a:xfrm>
          <a:prstGeom prst="rect">
            <a:avLst/>
          </a:prstGeom>
        </p:spPr>
        <p:txBody>
          <a:bodyP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600" spc="100" baseline="0"/>
            </a:lvl2pPr>
            <a:lvl3pPr marL="914400" indent="0">
              <a:lnSpc>
                <a:spcPct val="125000"/>
              </a:lnSpc>
              <a:spcBef>
                <a:spcPts val="0"/>
              </a:spcBef>
              <a:spcAft>
                <a:spcPts val="600"/>
              </a:spcAft>
              <a:buNone/>
              <a:defRPr sz="1400" spc="100" baseline="0"/>
            </a:lvl3pPr>
            <a:lvl4pPr marL="1371600" indent="0">
              <a:lnSpc>
                <a:spcPct val="125000"/>
              </a:lnSpc>
              <a:spcBef>
                <a:spcPts val="0"/>
              </a:spcBef>
              <a:spcAft>
                <a:spcPts val="600"/>
              </a:spcAft>
              <a:buNone/>
              <a:defRPr sz="1200" spc="100" baseline="0"/>
            </a:lvl4pPr>
            <a:lvl5pPr marL="1828800" indent="0">
              <a:lnSpc>
                <a:spcPct val="125000"/>
              </a:lnSpc>
              <a:spcBef>
                <a:spcPts val="0"/>
              </a:spcBef>
              <a:spcAft>
                <a:spcPts val="600"/>
              </a:spcAft>
              <a:buNone/>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220928" y="787869"/>
            <a:ext cx="6292646" cy="5432263"/>
          </a:xfrm>
          <a:prstGeom prst="rect">
            <a:avLst/>
          </a:prstGeom>
        </p:spPr>
        <p:txBody>
          <a:bodyPr/>
          <a:lstStyle>
            <a:lvl1pPr marL="0" indent="0" algn="ctr">
              <a:buNone/>
              <a:defRPr sz="1800" cap="all" baseline="0">
                <a:solidFill>
                  <a:schemeClr val="tx1"/>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942932" y="0"/>
            <a:ext cx="7249067" cy="2182483"/>
          </a:xfrm>
          <a:prstGeom prst="rect">
            <a:avLst/>
          </a:prstGeom>
        </p:spPr>
        <p:txBody>
          <a:bodyPr/>
          <a:lstStyle>
            <a:lvl1pPr marL="0" indent="0" algn="ctr">
              <a:buNone/>
              <a:defRPr/>
            </a:lvl1pPr>
          </a:lstStyle>
          <a:p>
            <a:r>
              <a:rPr lang="en-US" dirty="0"/>
              <a:t>Click to add photo</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2924355"/>
            <a:ext cx="3769525" cy="3300645"/>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6" name="Content Placeholder 5">
            <a:extLst>
              <a:ext uri="{FF2B5EF4-FFF2-40B4-BE49-F238E27FC236}">
                <a16:creationId xmlns:a16="http://schemas.microsoft.com/office/drawing/2014/main" id="{46E5C19A-AE6A-FEDE-6B3C-9B1701F4C501}"/>
              </a:ext>
            </a:extLst>
          </p:cNvPr>
          <p:cNvSpPr>
            <a:spLocks noGrp="1"/>
          </p:cNvSpPr>
          <p:nvPr>
            <p:ph sz="quarter" idx="13" hasCustomPrompt="1"/>
          </p:nvPr>
        </p:nvSpPr>
        <p:spPr>
          <a:xfrm>
            <a:off x="4933262" y="2932801"/>
            <a:ext cx="6411912" cy="3300851"/>
          </a:xfrm>
          <a:prstGeom prst="rect">
            <a:avLst/>
          </a:prstGeom>
        </p:spPr>
        <p:txBody>
          <a:bodyPr/>
          <a:lstStyle>
            <a:lvl1pPr marL="283464" indent="-283464">
              <a:lnSpc>
                <a:spcPct val="125000"/>
              </a:lnSpc>
              <a:spcBef>
                <a:spcPts val="0"/>
              </a:spcBef>
              <a:spcAft>
                <a:spcPts val="0"/>
              </a:spcAft>
              <a:defRPr sz="1800" spc="100" baseline="0"/>
            </a:lvl1pPr>
            <a:lvl2pPr marL="914400" indent="-283464">
              <a:lnSpc>
                <a:spcPct val="125000"/>
              </a:lnSpc>
              <a:spcBef>
                <a:spcPts val="0"/>
              </a:spcBef>
              <a:spcAft>
                <a:spcPts val="0"/>
              </a:spcAft>
              <a:defRPr sz="1800" spc="100" baseline="0"/>
            </a:lvl2pPr>
            <a:lvl3pPr marL="1371600" indent="-283464">
              <a:lnSpc>
                <a:spcPct val="125000"/>
              </a:lnSpc>
              <a:spcBef>
                <a:spcPts val="0"/>
              </a:spcBef>
              <a:spcAft>
                <a:spcPts val="0"/>
              </a:spcAft>
              <a:defRPr sz="1800" spc="100" baseline="0"/>
            </a:lvl3pPr>
            <a:lvl4pPr marL="1828800" indent="-283464">
              <a:lnSpc>
                <a:spcPct val="125000"/>
              </a:lnSpc>
              <a:spcBef>
                <a:spcPts val="0"/>
              </a:spcBef>
              <a:spcAft>
                <a:spcPts val="0"/>
              </a:spcAft>
              <a:defRPr sz="1800" spc="100" baseline="0"/>
            </a:lvl4pPr>
            <a:lvl5pPr marL="2286000" indent="-283464">
              <a:lnSpc>
                <a:spcPct val="125000"/>
              </a:lnSpc>
              <a:spcBef>
                <a:spcPts val="0"/>
              </a:spcBef>
              <a:spcAft>
                <a:spcPts val="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838200" y="241541"/>
            <a:ext cx="10515600" cy="1215894"/>
          </a:xfrm>
          <a:prstGeom prst="rect">
            <a:avLst/>
          </a:prstGeom>
        </p:spPr>
        <p:txBody>
          <a:bodyPr anchor="ctr" anchorCtr="1"/>
          <a:lstStyle>
            <a:lvl1pPr algn="ctr">
              <a:defRPr sz="2400" cap="all" spc="100" baseline="0">
                <a:solidFill>
                  <a:schemeClr val="tx2"/>
                </a:solidFill>
              </a:defRPr>
            </a:lvl1pPr>
          </a:lstStyle>
          <a:p>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859468" y="1809946"/>
            <a:ext cx="10494331" cy="4470084"/>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130061" y="1541398"/>
            <a:ext cx="4442603" cy="2124827"/>
          </a:xfrm>
          <a:prstGeom prst="rect">
            <a:avLst/>
          </a:prstGeom>
          <a:noFill/>
          <a:ln w="28575">
            <a:solidFill>
              <a:schemeClr val="tx1"/>
            </a:solidFill>
          </a:ln>
        </p:spPr>
        <p:txBody>
          <a:bodyPr anchor="ctr"/>
          <a:lstStyle>
            <a:lvl1pPr algn="ctr">
              <a:defRPr sz="2400" cap="all" spc="100" baseline="0">
                <a:solidFill>
                  <a:schemeClr val="tx1"/>
                </a:solidFill>
              </a:defRPr>
            </a:lvl1pPr>
          </a:lstStyle>
          <a:p>
            <a:r>
              <a:rPr lang="en-US" dirty="0"/>
              <a:t>Add 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1130061" y="3984426"/>
            <a:ext cx="4442603" cy="2424999"/>
          </a:xfrm>
          <a:prstGeom prst="rect">
            <a:avLst/>
          </a:prstGeom>
        </p:spPr>
        <p:txBody>
          <a:bodyPr anchor="t"/>
          <a:lstStyle>
            <a:lvl1pPr marL="0" indent="0" algn="ctr">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6771736" y="0"/>
            <a:ext cx="5420263" cy="6858000"/>
          </a:xfrm>
          <a:prstGeom prst="rect">
            <a:avLst/>
          </a:prstGeo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42577993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459F-CE29-47B3-CF0B-F8459CEEDB70}"/>
              </a:ext>
            </a:extLst>
          </p:cNvPr>
          <p:cNvSpPr>
            <a:spLocks noGrp="1"/>
          </p:cNvSpPr>
          <p:nvPr>
            <p:ph type="title"/>
          </p:nvPr>
        </p:nvSpPr>
        <p:spPr>
          <a:xfrm>
            <a:off x="838200" y="3723622"/>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FC983AA-F69A-CFC5-A5DA-305BCF83546D}"/>
              </a:ext>
            </a:extLst>
          </p:cNvPr>
          <p:cNvSpPr>
            <a:spLocks noGrp="1"/>
          </p:cNvSpPr>
          <p:nvPr>
            <p:ph type="dt" sz="half" idx="10"/>
          </p:nvPr>
        </p:nvSpPr>
        <p:spPr/>
        <p:txBody>
          <a:bodyPr/>
          <a:lstStyle/>
          <a:p>
            <a:fld id="{55CF4532-F23C-49B9-8EAE-42880FA9A5F1}" type="datetimeFigureOut">
              <a:rPr lang="en-US" smtClean="0"/>
              <a:t>4/22/2026</a:t>
            </a:fld>
            <a:endParaRPr lang="en-US"/>
          </a:p>
        </p:txBody>
      </p:sp>
      <p:sp>
        <p:nvSpPr>
          <p:cNvPr id="4" name="Footer Placeholder 3">
            <a:extLst>
              <a:ext uri="{FF2B5EF4-FFF2-40B4-BE49-F238E27FC236}">
                <a16:creationId xmlns:a16="http://schemas.microsoft.com/office/drawing/2014/main" id="{C02765D4-A704-B4DD-CE84-D310C1896C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A645C6-116B-6BA1-8C1E-C3D72B1565BB}"/>
              </a:ext>
            </a:extLst>
          </p:cNvPr>
          <p:cNvSpPr>
            <a:spLocks noGrp="1"/>
          </p:cNvSpPr>
          <p:nvPr>
            <p:ph type="sldNum" sz="quarter" idx="12"/>
          </p:nvPr>
        </p:nvSpPr>
        <p:spPr/>
        <p:txBody>
          <a:bodyPr/>
          <a:lstStyle/>
          <a:p>
            <a:fld id="{2D608FC8-DCEF-42F8-9173-0E50C0A7D663}" type="slidenum">
              <a:rPr lang="en-US" smtClean="0"/>
              <a:t>‹#›</a:t>
            </a:fld>
            <a:endParaRPr lang="en-US"/>
          </a:p>
        </p:txBody>
      </p:sp>
    </p:spTree>
    <p:extLst>
      <p:ext uri="{BB962C8B-B14F-4D97-AF65-F5344CB8AC3E}">
        <p14:creationId xmlns:p14="http://schemas.microsoft.com/office/powerpoint/2010/main" val="2462871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2F1BB-9157-49F2-CDE0-3574DD0B4E7D}"/>
              </a:ext>
            </a:extLst>
          </p:cNvPr>
          <p:cNvSpPr>
            <a:spLocks noGrp="1"/>
          </p:cNvSpPr>
          <p:nvPr>
            <p:ph type="dt" sz="half" idx="10"/>
          </p:nvPr>
        </p:nvSpPr>
        <p:spPr/>
        <p:txBody>
          <a:bodyPr/>
          <a:lstStyle/>
          <a:p>
            <a:fld id="{9DA9A821-B90E-4073-8A1D-41279B3E2EEC}" type="datetimeFigureOut">
              <a:rPr lang="en-US" smtClean="0"/>
              <a:t>4/22/2026</a:t>
            </a:fld>
            <a:endParaRPr lang="en-US"/>
          </a:p>
        </p:txBody>
      </p:sp>
      <p:sp>
        <p:nvSpPr>
          <p:cNvPr id="3" name="Footer Placeholder 2">
            <a:extLst>
              <a:ext uri="{FF2B5EF4-FFF2-40B4-BE49-F238E27FC236}">
                <a16:creationId xmlns:a16="http://schemas.microsoft.com/office/drawing/2014/main" id="{6E07A132-E2EC-9727-8FED-67261E800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D6D805-A704-9731-2CDE-5BAE9B97B60B}"/>
              </a:ext>
            </a:extLst>
          </p:cNvPr>
          <p:cNvSpPr>
            <a:spLocks noGrp="1"/>
          </p:cNvSpPr>
          <p:nvPr>
            <p:ph type="sldNum" sz="quarter" idx="12"/>
          </p:nvPr>
        </p:nvSpPr>
        <p:spPr/>
        <p:txBody>
          <a:bodyPr/>
          <a:lstStyle/>
          <a:p>
            <a:fld id="{32A5F21F-C508-468F-9931-6B4118C75A16}" type="slidenum">
              <a:rPr lang="en-US" smtClean="0"/>
              <a:t>‹#›</a:t>
            </a:fld>
            <a:endParaRPr lang="en-US"/>
          </a:p>
        </p:txBody>
      </p:sp>
    </p:spTree>
    <p:extLst>
      <p:ext uri="{BB962C8B-B14F-4D97-AF65-F5344CB8AC3E}">
        <p14:creationId xmlns:p14="http://schemas.microsoft.com/office/powerpoint/2010/main" val="1826408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3430-5C03-59D0-66D9-B4B1762E59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7086B-9A3F-3F58-D4BB-819B63223B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D1C17-4836-6DDC-A6CA-6EFD48D07BE1}"/>
              </a:ext>
            </a:extLst>
          </p:cNvPr>
          <p:cNvSpPr>
            <a:spLocks noGrp="1"/>
          </p:cNvSpPr>
          <p:nvPr>
            <p:ph type="dt" sz="half" idx="10"/>
          </p:nvPr>
        </p:nvSpPr>
        <p:spPr/>
        <p:txBody>
          <a:bodyPr/>
          <a:lstStyle/>
          <a:p>
            <a:fld id="{9DA9A821-B90E-4073-8A1D-41279B3E2EEC}" type="datetimeFigureOut">
              <a:rPr lang="en-US" smtClean="0"/>
              <a:t>4/22/2026</a:t>
            </a:fld>
            <a:endParaRPr lang="en-US"/>
          </a:p>
        </p:txBody>
      </p:sp>
      <p:sp>
        <p:nvSpPr>
          <p:cNvPr id="5" name="Footer Placeholder 4">
            <a:extLst>
              <a:ext uri="{FF2B5EF4-FFF2-40B4-BE49-F238E27FC236}">
                <a16:creationId xmlns:a16="http://schemas.microsoft.com/office/drawing/2014/main" id="{A21E52BF-05FF-FDFA-3505-5112CA3A6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BD834-E394-2B9E-9F4F-84D943CDC4DA}"/>
              </a:ext>
            </a:extLst>
          </p:cNvPr>
          <p:cNvSpPr>
            <a:spLocks noGrp="1"/>
          </p:cNvSpPr>
          <p:nvPr>
            <p:ph type="sldNum" sz="quarter" idx="12"/>
          </p:nvPr>
        </p:nvSpPr>
        <p:spPr/>
        <p:txBody>
          <a:bodyPr/>
          <a:lstStyle/>
          <a:p>
            <a:fld id="{32A5F21F-C508-468F-9931-6B4118C75A16}" type="slidenum">
              <a:rPr lang="en-US" smtClean="0"/>
              <a:t>‹#›</a:t>
            </a:fld>
            <a:endParaRPr lang="en-US"/>
          </a:p>
        </p:txBody>
      </p:sp>
    </p:spTree>
    <p:extLst>
      <p:ext uri="{BB962C8B-B14F-4D97-AF65-F5344CB8AC3E}">
        <p14:creationId xmlns:p14="http://schemas.microsoft.com/office/powerpoint/2010/main" val="2658768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BA8A-A65B-81C2-62AD-10958FD2A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135313-35BD-B9D3-A210-C279FEC5CB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6B06C1-75DD-8F5A-FE1F-FF60ECD7DFF0}"/>
              </a:ext>
            </a:extLst>
          </p:cNvPr>
          <p:cNvSpPr>
            <a:spLocks noGrp="1"/>
          </p:cNvSpPr>
          <p:nvPr>
            <p:ph type="dt" sz="half" idx="10"/>
          </p:nvPr>
        </p:nvSpPr>
        <p:spPr/>
        <p:txBody>
          <a:bodyPr/>
          <a:lstStyle/>
          <a:p>
            <a:fld id="{9DA9A821-B90E-4073-8A1D-41279B3E2EEC}" type="datetimeFigureOut">
              <a:rPr lang="en-US" smtClean="0"/>
              <a:t>4/22/2026</a:t>
            </a:fld>
            <a:endParaRPr lang="en-US"/>
          </a:p>
        </p:txBody>
      </p:sp>
      <p:sp>
        <p:nvSpPr>
          <p:cNvPr id="5" name="Footer Placeholder 4">
            <a:extLst>
              <a:ext uri="{FF2B5EF4-FFF2-40B4-BE49-F238E27FC236}">
                <a16:creationId xmlns:a16="http://schemas.microsoft.com/office/drawing/2014/main" id="{9515724C-2BFC-6EB1-90E5-6BDEC55AD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B721D-8732-A83D-EAE3-FB90988F802C}"/>
              </a:ext>
            </a:extLst>
          </p:cNvPr>
          <p:cNvSpPr>
            <a:spLocks noGrp="1"/>
          </p:cNvSpPr>
          <p:nvPr>
            <p:ph type="sldNum" sz="quarter" idx="12"/>
          </p:nvPr>
        </p:nvSpPr>
        <p:spPr/>
        <p:txBody>
          <a:bodyPr/>
          <a:lstStyle/>
          <a:p>
            <a:fld id="{32A5F21F-C508-468F-9931-6B4118C75A16}" type="slidenum">
              <a:rPr lang="en-US" smtClean="0"/>
              <a:t>‹#›</a:t>
            </a:fld>
            <a:endParaRPr lang="en-US"/>
          </a:p>
        </p:txBody>
      </p:sp>
    </p:spTree>
    <p:extLst>
      <p:ext uri="{BB962C8B-B14F-4D97-AF65-F5344CB8AC3E}">
        <p14:creationId xmlns:p14="http://schemas.microsoft.com/office/powerpoint/2010/main" val="1729047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9923-F8D9-4CB6-A231-4F99D5CA46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FDD4F5-7E02-1ABE-D647-514CDFF5D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04291-66A9-176E-2A75-7A93EF1EEC5E}"/>
              </a:ext>
            </a:extLst>
          </p:cNvPr>
          <p:cNvSpPr>
            <a:spLocks noGrp="1"/>
          </p:cNvSpPr>
          <p:nvPr>
            <p:ph type="dt" sz="half" idx="10"/>
          </p:nvPr>
        </p:nvSpPr>
        <p:spPr/>
        <p:txBody>
          <a:bodyPr/>
          <a:lstStyle/>
          <a:p>
            <a:fld id="{C764DE79-268F-4C1A-8933-263129D2AF90}" type="datetimeFigureOut">
              <a:rPr lang="en-US" smtClean="0"/>
              <a:t>4/22/2026</a:t>
            </a:fld>
            <a:endParaRPr lang="en-US" dirty="0"/>
          </a:p>
        </p:txBody>
      </p:sp>
      <p:sp>
        <p:nvSpPr>
          <p:cNvPr id="5" name="Footer Placeholder 4">
            <a:extLst>
              <a:ext uri="{FF2B5EF4-FFF2-40B4-BE49-F238E27FC236}">
                <a16:creationId xmlns:a16="http://schemas.microsoft.com/office/drawing/2014/main" id="{45EF4D44-AA15-DD0F-6E0D-5C9105C257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9741A1-8D68-F6C0-CB78-9FC42EB0196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6159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6E802E-B214-0AE3-69C8-CBCA885C703A}"/>
              </a:ext>
            </a:extLst>
          </p:cNvPr>
          <p:cNvSpPr>
            <a:spLocks noGrp="1"/>
          </p:cNvSpPr>
          <p:nvPr>
            <p:ph type="body" sz="quarter" idx="11" hasCustomPrompt="1"/>
          </p:nvPr>
        </p:nvSpPr>
        <p:spPr>
          <a:xfrm>
            <a:off x="7835900" y="2071688"/>
            <a:ext cx="3773488" cy="2732087"/>
          </a:xfrm>
          <a:prstGeom prst="rect">
            <a:avLst/>
          </a:prstGeom>
        </p:spPr>
        <p:txBody>
          <a:bodyPr anchor="ctr"/>
          <a:lstStyle>
            <a:lvl1pPr marL="0" indent="0">
              <a:lnSpc>
                <a:spcPct val="125000"/>
              </a:lnSpc>
              <a:spcBef>
                <a:spcPts val="0"/>
              </a:spcBef>
              <a:spcAft>
                <a:spcPts val="600"/>
              </a:spcAft>
              <a:buNone/>
              <a:defRPr sz="1800" spc="100" baseline="0"/>
            </a:lvl1pPr>
            <a:lvl2pPr marL="457200" indent="0">
              <a:lnSpc>
                <a:spcPct val="125000"/>
              </a:lnSpc>
              <a:spcBef>
                <a:spcPts val="0"/>
              </a:spcBef>
              <a:spcAft>
                <a:spcPts val="600"/>
              </a:spcAft>
              <a:buNone/>
              <a:defRPr sz="1800" spc="100" baseline="0"/>
            </a:lvl2pPr>
            <a:lvl3pPr marL="914400" indent="0">
              <a:lnSpc>
                <a:spcPct val="125000"/>
              </a:lnSpc>
              <a:spcBef>
                <a:spcPts val="0"/>
              </a:spcBef>
              <a:spcAft>
                <a:spcPts val="600"/>
              </a:spcAft>
              <a:buNone/>
              <a:defRPr sz="1800" spc="100" baseline="0"/>
            </a:lvl3pPr>
            <a:lvl4pPr marL="1371600" indent="0">
              <a:lnSpc>
                <a:spcPct val="125000"/>
              </a:lnSpc>
              <a:spcBef>
                <a:spcPts val="0"/>
              </a:spcBef>
              <a:spcAft>
                <a:spcPts val="600"/>
              </a:spcAft>
              <a:buNone/>
              <a:defRPr sz="1800" spc="100" baseline="0"/>
            </a:lvl4pPr>
            <a:lvl5pPr marL="1828800" indent="0">
              <a:lnSpc>
                <a:spcPct val="125000"/>
              </a:lnSpc>
              <a:spcBef>
                <a:spcPts val="0"/>
              </a:spcBef>
              <a:spcAft>
                <a:spcPts val="600"/>
              </a:spcAft>
              <a:buNone/>
              <a:defRPr sz="1800" spc="1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Ref idx="1001">
        <a:schemeClr val="bg1"/>
      </p:bgRef>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2"/>
            <a:ext cx="12192000" cy="6858000"/>
          </a:xfrm>
          <a:prstGeom prst="rect">
            <a:avLst/>
          </a:prstGeo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1199909" y="2335192"/>
            <a:ext cx="9792182" cy="2187616"/>
          </a:xfrm>
          <a:prstGeom prst="rect">
            <a:avLst/>
          </a:prstGeom>
          <a:noFill/>
          <a:ln w="38100">
            <a:solidFill>
              <a:schemeClr val="accent5"/>
            </a:solidFill>
          </a:ln>
        </p:spPr>
        <p:txBody>
          <a:bodyPr lIns="914400" tIns="182880" rIns="914400" anchor="ctr"/>
          <a:lstStyle>
            <a:lvl1pPr algn="ctr">
              <a:defRPr sz="5400" b="1"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73712901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C6C658-B6F5-98D2-4D95-EA3030D6F090}"/>
              </a:ext>
              <a:ext uri="{C183D7F6-B498-43B3-948B-1728B52AA6E4}">
                <adec:decorative xmlns:adec="http://schemas.microsoft.com/office/drawing/2017/decorative" val="1"/>
              </a:ext>
            </a:extLst>
          </p:cNvPr>
          <p:cNvSpPr/>
          <p:nvPr userDrawn="1"/>
        </p:nvSpPr>
        <p:spPr>
          <a:xfrm>
            <a:off x="-20322" y="-7084"/>
            <a:ext cx="12212321"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250065" y="2372810"/>
            <a:ext cx="4352081" cy="2129742"/>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6789480" y="0"/>
            <a:ext cx="5394960" cy="6858000"/>
          </a:xfrm>
          <a:prstGeom prst="rect">
            <a:avLst/>
          </a:prstGeom>
        </p:spPr>
        <p:txBody>
          <a:bodyPr/>
          <a:lstStyle>
            <a:lvl1pPr marL="0" indent="0" algn="ctr">
              <a:buNone/>
              <a:defRPr/>
            </a:lvl1pPr>
          </a:lstStyle>
          <a:p>
            <a:r>
              <a:rPr lang="en-US" dirty="0"/>
              <a:t>Click to add photo</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5">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6647727" y="2060294"/>
            <a:ext cx="4359795" cy="2141316"/>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0" y="-9009"/>
            <a:ext cx="5521124" cy="6878584"/>
          </a:xfrm>
          <a:prstGeom prst="rect">
            <a:avLst/>
          </a:prstGeom>
        </p:spPr>
        <p:txBody>
          <a:bodyPr/>
          <a:lstStyle>
            <a:lvl1pPr marL="0" indent="0" algn="ctr">
              <a:buNone/>
              <a:defRPr/>
            </a:lvl1pPr>
          </a:lstStyle>
          <a:p>
            <a:r>
              <a:rPr lang="en-US" dirty="0"/>
              <a:t>Click to add photo</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6670878" y="4550199"/>
            <a:ext cx="4359795" cy="1790164"/>
          </a:xfrm>
          <a:prstGeom prst="rect">
            <a:avLst/>
          </a:prstGeom>
        </p:spPr>
        <p:txBody>
          <a:bodyPr anchor="t"/>
          <a:lstStyle>
            <a:lvl1pPr marL="0" indent="0" algn="ctr">
              <a:lnSpc>
                <a:spcPct val="80000"/>
              </a:lnSpc>
              <a:spcBef>
                <a:spcPts val="0"/>
              </a:spcBef>
              <a:buNone/>
              <a:defRPr sz="1800" b="1" cap="all" spc="100" baseline="0">
                <a:solidFill>
                  <a:schemeClr val="accent4">
                    <a:lumMod val="50000"/>
                  </a:schemeClr>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191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706056"/>
            <a:ext cx="6323957" cy="1088020"/>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sz="2000"/>
            </a:lvl1pPr>
          </a:lstStyle>
          <a:p>
            <a:r>
              <a:rPr lang="en-US" dirty="0"/>
              <a:t>Click to add photo</a:t>
            </a:r>
          </a:p>
        </p:txBody>
      </p:sp>
      <p:sp>
        <p:nvSpPr>
          <p:cNvPr id="6" name="Content Placeholder 5">
            <a:extLst>
              <a:ext uri="{FF2B5EF4-FFF2-40B4-BE49-F238E27FC236}">
                <a16:creationId xmlns:a16="http://schemas.microsoft.com/office/drawing/2014/main" id="{3BC3273F-AE8F-21E6-A06E-52686D65496D}"/>
              </a:ext>
            </a:extLst>
          </p:cNvPr>
          <p:cNvSpPr>
            <a:spLocks noGrp="1"/>
          </p:cNvSpPr>
          <p:nvPr>
            <p:ph sz="quarter" idx="11" hasCustomPrompt="1"/>
          </p:nvPr>
        </p:nvSpPr>
        <p:spPr>
          <a:xfrm>
            <a:off x="5135563" y="2291786"/>
            <a:ext cx="301783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A011C768-FB8E-F917-0CF9-C9B7DA4CAA62}"/>
              </a:ext>
            </a:extLst>
          </p:cNvPr>
          <p:cNvSpPr>
            <a:spLocks noGrp="1"/>
          </p:cNvSpPr>
          <p:nvPr>
            <p:ph sz="quarter" idx="12" hasCustomPrompt="1"/>
          </p:nvPr>
        </p:nvSpPr>
        <p:spPr>
          <a:xfrm>
            <a:off x="8473281" y="2294680"/>
            <a:ext cx="3136127" cy="3967224"/>
          </a:xfrm>
          <a:prstGeom prst="rect">
            <a:avLst/>
          </a:prstGeom>
        </p:spPr>
        <p:txBody>
          <a:bodyPr/>
          <a:lstStyle>
            <a:lvl1pPr marL="0" indent="0">
              <a:lnSpc>
                <a:spcPct val="125000"/>
              </a:lnSpc>
              <a:spcBef>
                <a:spcPts val="0"/>
              </a:spcBef>
              <a:spcAft>
                <a:spcPts val="600"/>
              </a:spcAft>
              <a:buNone/>
              <a:defRPr sz="1800" spc="100" baseline="0"/>
            </a:lvl1pPr>
            <a:lvl2pPr marL="283464" indent="-283464">
              <a:lnSpc>
                <a:spcPct val="125000"/>
              </a:lnSpc>
              <a:spcBef>
                <a:spcPts val="0"/>
              </a:spcBef>
              <a:spcAft>
                <a:spcPts val="600"/>
              </a:spcAft>
              <a:defRPr sz="1800" spc="100" baseline="0"/>
            </a:lvl2pPr>
            <a:lvl3pPr marL="685800" indent="-283464">
              <a:lnSpc>
                <a:spcPct val="125000"/>
              </a:lnSpc>
              <a:spcBef>
                <a:spcPts val="0"/>
              </a:spcBef>
              <a:spcAft>
                <a:spcPts val="600"/>
              </a:spcAft>
              <a:defRPr sz="1800" spc="100" baseline="0"/>
            </a:lvl3pPr>
            <a:lvl4pPr marL="1143000" indent="-283464">
              <a:lnSpc>
                <a:spcPct val="125000"/>
              </a:lnSpc>
              <a:spcBef>
                <a:spcPts val="0"/>
              </a:spcBef>
              <a:spcAft>
                <a:spcPts val="600"/>
              </a:spcAft>
              <a:defRPr sz="1800" spc="100" baseline="0"/>
            </a:lvl4pPr>
            <a:lvl5pPr marL="1600200" indent="-283464">
              <a:lnSpc>
                <a:spcPct val="125000"/>
              </a:lnSpc>
              <a:spcBef>
                <a:spcPts val="0"/>
              </a:spcBef>
              <a:spcAft>
                <a:spcPts val="600"/>
              </a:spcAft>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226143"/>
            <a:ext cx="10515600" cy="1229033"/>
          </a:xfrm>
          <a:prstGeom prst="rect">
            <a:avLst/>
          </a:prstGeom>
        </p:spPr>
        <p:txBody>
          <a:bodyPr anchor="b"/>
          <a:lstStyle>
            <a:lvl1pPr algn="ctr">
              <a:defRPr sz="2400" cap="all" spc="100" baseline="0">
                <a:solidFill>
                  <a:schemeClr val="tx2">
                    <a:lumMod val="75000"/>
                  </a:schemeClr>
                </a:solidFill>
              </a:defRPr>
            </a:lvl1pPr>
          </a:lstStyle>
          <a:p>
            <a:r>
              <a:rPr lang="en-US" dirty="0"/>
              <a:t>Click to add title</a:t>
            </a:r>
          </a:p>
        </p:txBody>
      </p:sp>
      <p:sp>
        <p:nvSpPr>
          <p:cNvPr id="8" name="Content Placeholder 7">
            <a:extLst>
              <a:ext uri="{FF2B5EF4-FFF2-40B4-BE49-F238E27FC236}">
                <a16:creationId xmlns:a16="http://schemas.microsoft.com/office/drawing/2014/main" id="{9E453354-6167-7227-F443-F984688CC493}"/>
              </a:ext>
            </a:extLst>
          </p:cNvPr>
          <p:cNvSpPr>
            <a:spLocks noGrp="1"/>
          </p:cNvSpPr>
          <p:nvPr>
            <p:ph sz="quarter" idx="10" hasCustomPrompt="1"/>
          </p:nvPr>
        </p:nvSpPr>
        <p:spPr>
          <a:xfrm>
            <a:off x="849775" y="2858625"/>
            <a:ext cx="3941763" cy="3338513"/>
          </a:xfrm>
          <a:prstGeom prst="rect">
            <a:avLst/>
          </a:prstGeom>
        </p:spPr>
        <p:txBody>
          <a:bodyPr/>
          <a:lstStyle>
            <a:lvl1pPr marL="347472" indent="-347472">
              <a:lnSpc>
                <a:spcPct val="125000"/>
              </a:lnSpc>
              <a:spcBef>
                <a:spcPts val="0"/>
              </a:spcBef>
              <a:spcAft>
                <a:spcPts val="600"/>
              </a:spcAft>
              <a:buFont typeface="+mj-lt"/>
              <a:buAutoNum type="arabicPeriod"/>
              <a:defRPr sz="1800" spc="100" baseline="0"/>
            </a:lvl1pPr>
            <a:lvl2pPr marL="685800" indent="-347472">
              <a:lnSpc>
                <a:spcPct val="125000"/>
              </a:lnSpc>
              <a:spcBef>
                <a:spcPts val="0"/>
              </a:spcBef>
              <a:spcAft>
                <a:spcPts val="600"/>
              </a:spcAft>
              <a:buFont typeface="+mj-lt"/>
              <a:buAutoNum type="alphaLcPeriod"/>
              <a:defRPr sz="1600" spc="100" baseline="0"/>
            </a:lvl2pPr>
            <a:lvl3pPr marL="1143000" indent="-347472">
              <a:lnSpc>
                <a:spcPct val="125000"/>
              </a:lnSpc>
              <a:spcBef>
                <a:spcPts val="0"/>
              </a:spcBef>
              <a:spcAft>
                <a:spcPts val="600"/>
              </a:spcAft>
              <a:buFont typeface="+mj-lt"/>
              <a:buAutoNum type="arabicParenR"/>
              <a:defRPr sz="1400" spc="100" baseline="0"/>
            </a:lvl3pPr>
            <a:lvl4pPr marL="1600200" indent="-347472">
              <a:lnSpc>
                <a:spcPct val="125000"/>
              </a:lnSpc>
              <a:spcBef>
                <a:spcPts val="0"/>
              </a:spcBef>
              <a:spcAft>
                <a:spcPts val="600"/>
              </a:spcAft>
              <a:buFont typeface="+mj-lt"/>
              <a:buAutoNum type="alphaLcParenR"/>
              <a:defRPr sz="1200" spc="100" baseline="0"/>
            </a:lvl4pPr>
            <a:lvl5pPr marL="2057400" indent="-347472">
              <a:lnSpc>
                <a:spcPct val="125000"/>
              </a:lnSpc>
              <a:spcBef>
                <a:spcPts val="0"/>
              </a:spcBef>
              <a:spcAft>
                <a:spcPts val="600"/>
              </a:spcAft>
              <a:buFont typeface="+mj-lt"/>
              <a:buAutoNum type="romanLcPeriod"/>
              <a:defRPr sz="12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7">
            <a:extLst>
              <a:ext uri="{FF2B5EF4-FFF2-40B4-BE49-F238E27FC236}">
                <a16:creationId xmlns:a16="http://schemas.microsoft.com/office/drawing/2014/main" id="{DDA14B5C-C6A4-65FB-34DD-E1C0FF465FF7}"/>
              </a:ext>
            </a:extLst>
          </p:cNvPr>
          <p:cNvSpPr>
            <a:spLocks noGrp="1"/>
          </p:cNvSpPr>
          <p:nvPr>
            <p:ph sz="quarter" idx="11" hasCustomPrompt="1"/>
          </p:nvPr>
        </p:nvSpPr>
        <p:spPr>
          <a:xfrm>
            <a:off x="5342681" y="2858625"/>
            <a:ext cx="6011119" cy="3338513"/>
          </a:xfrm>
          <a:prstGeom prst="rect">
            <a:avLst/>
          </a:prstGeom>
        </p:spPr>
        <p:txBody>
          <a:bodyPr/>
          <a:lstStyle>
            <a:lvl1pPr marL="0" indent="0">
              <a:lnSpc>
                <a:spcPct val="125000"/>
              </a:lnSpc>
              <a:spcBef>
                <a:spcPts val="0"/>
              </a:spcBef>
              <a:spcAft>
                <a:spcPts val="600"/>
              </a:spcAft>
              <a:buFont typeface="+mj-lt"/>
              <a:buNone/>
              <a:defRPr sz="1800" spc="100" baseline="0"/>
            </a:lvl1pPr>
            <a:lvl2pPr marL="285750" indent="-285750">
              <a:lnSpc>
                <a:spcPct val="125000"/>
              </a:lnSpc>
              <a:spcBef>
                <a:spcPts val="0"/>
              </a:spcBef>
              <a:spcAft>
                <a:spcPts val="600"/>
              </a:spcAft>
              <a:buFont typeface="Arial" panose="020B0604020202020204" pitchFamily="34" charset="0"/>
              <a:buChar char="•"/>
              <a:defRPr sz="1800" spc="100" baseline="0"/>
            </a:lvl2pPr>
            <a:lvl3pPr marL="685800" indent="-285750">
              <a:lnSpc>
                <a:spcPct val="125000"/>
              </a:lnSpc>
              <a:spcBef>
                <a:spcPts val="0"/>
              </a:spcBef>
              <a:spcAft>
                <a:spcPts val="600"/>
              </a:spcAft>
              <a:buFont typeface="Arial" panose="020B0604020202020204" pitchFamily="34" charset="0"/>
              <a:buChar char="•"/>
              <a:defRPr sz="1800" spc="100" baseline="0"/>
            </a:lvl3pPr>
            <a:lvl4pPr marL="1143000" indent="-285750">
              <a:lnSpc>
                <a:spcPct val="125000"/>
              </a:lnSpc>
              <a:spcBef>
                <a:spcPts val="0"/>
              </a:spcBef>
              <a:spcAft>
                <a:spcPts val="600"/>
              </a:spcAft>
              <a:buFont typeface="Arial" panose="020B0604020202020204" pitchFamily="34" charset="0"/>
              <a:buChar char="•"/>
              <a:defRPr sz="1800" spc="100" baseline="0"/>
            </a:lvl4pPr>
            <a:lvl5pPr marL="1600200" indent="-285750">
              <a:lnSpc>
                <a:spcPct val="125000"/>
              </a:lnSpc>
              <a:spcBef>
                <a:spcPts val="0"/>
              </a:spcBef>
              <a:spcAft>
                <a:spcPts val="600"/>
              </a:spcAft>
              <a:buFont typeface="Arial" panose="020B0604020202020204" pitchFamily="34" charset="0"/>
              <a:buChar char="•"/>
              <a:defRPr sz="1800" spc="10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914400" y="766915"/>
            <a:ext cx="2782529" cy="21630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864796" y="960385"/>
            <a:ext cx="6341212" cy="1969628"/>
          </a:xfrm>
          <a:prstGeom prst="rect">
            <a:avLst/>
          </a:prstGeom>
        </p:spPr>
        <p:txBody>
          <a:bodyPr anchor="t"/>
          <a:lstStyle>
            <a:lvl1pPr marL="0" indent="0" algn="l">
              <a:lnSpc>
                <a:spcPct val="125000"/>
              </a:lnSpc>
              <a:spcBef>
                <a:spcPts val="0"/>
              </a:spcBef>
              <a:spcAft>
                <a:spcPts val="600"/>
              </a:spcAft>
              <a:buNone/>
              <a:defRPr sz="18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716594"/>
            <a:ext cx="12192000" cy="3141406"/>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9B185465-4E33-664E-4C43-54B76153552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080838" y="5888879"/>
            <a:ext cx="990440" cy="846041"/>
          </a:xfrm>
          <a:prstGeom prst="rect">
            <a:avLst/>
          </a:prstGeom>
        </p:spPr>
      </p:pic>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3" r:id="rId3"/>
    <p:sldLayoutId id="2147483669" r:id="rId4"/>
    <p:sldLayoutId id="2147483651" r:id="rId5"/>
    <p:sldLayoutId id="2147483671" r:id="rId6"/>
    <p:sldLayoutId id="2147483652" r:id="rId7"/>
    <p:sldLayoutId id="2147483653" r:id="rId8"/>
    <p:sldLayoutId id="2147483650" r:id="rId9"/>
    <p:sldLayoutId id="2147483664" r:id="rId10"/>
    <p:sldLayoutId id="2147483659" r:id="rId11"/>
    <p:sldLayoutId id="2147483662" r:id="rId12"/>
    <p:sldLayoutId id="2147483670" r:id="rId13"/>
    <p:sldLayoutId id="2147483674" r:id="rId14"/>
    <p:sldLayoutId id="2147483675" r:id="rId15"/>
    <p:sldLayoutId id="2147483676" r:id="rId16"/>
    <p:sldLayoutId id="2147483677" r:id="rId17"/>
    <p:sldLayoutId id="214748367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cs.google.com/forms/d/1LP-1JHDmS2neo_hrXbgbTzs1NGVcGssx60CFhputals/edit#responses"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hyperlink" Target="mailto:Tamara.stewart@mshc.com" TargetMode="Externa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EBA5E2-E7DE-E3D7-17C3-659167A8D01F}"/>
              </a:ext>
            </a:extLst>
          </p:cNvPr>
          <p:cNvSpPr>
            <a:spLocks noGrp="1"/>
          </p:cNvSpPr>
          <p:nvPr>
            <p:ph type="sldNum" sz="quarter" idx="12"/>
          </p:nvPr>
        </p:nvSpPr>
        <p:spPr/>
        <p:txBody>
          <a:bodyPr/>
          <a:lstStyle/>
          <a:p>
            <a:fld id="{32A5F21F-C508-468F-9931-6B4118C75A16}" type="slidenum">
              <a:rPr lang="en-US" smtClean="0"/>
              <a:t>1</a:t>
            </a:fld>
            <a:endParaRPr lang="en-US"/>
          </a:p>
        </p:txBody>
      </p:sp>
      <p:pic>
        <p:nvPicPr>
          <p:cNvPr id="4" name="Picture 3" descr="A picture containing text&#10;&#10;AI-generated content may be incorrect.">
            <a:extLst>
              <a:ext uri="{FF2B5EF4-FFF2-40B4-BE49-F238E27FC236}">
                <a16:creationId xmlns:a16="http://schemas.microsoft.com/office/drawing/2014/main" id="{5CB142F0-0A4A-6E25-BFF0-65F169EC5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descr="Icon&#10;&#10;AI-generated content may be incorrect.">
            <a:extLst>
              <a:ext uri="{FF2B5EF4-FFF2-40B4-BE49-F238E27FC236}">
                <a16:creationId xmlns:a16="http://schemas.microsoft.com/office/drawing/2014/main" id="{95F5E1E9-32D0-30AE-B328-5C0011DAC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6" name="Picture 5" descr="Text, logo&#10;&#10;AI-generated content may be incorrect.">
            <a:extLst>
              <a:ext uri="{FF2B5EF4-FFF2-40B4-BE49-F238E27FC236}">
                <a16:creationId xmlns:a16="http://schemas.microsoft.com/office/drawing/2014/main" id="{1DA34A08-665C-D2C9-0357-DEB564B02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7" name="Picture 6">
            <a:extLst>
              <a:ext uri="{FF2B5EF4-FFF2-40B4-BE49-F238E27FC236}">
                <a16:creationId xmlns:a16="http://schemas.microsoft.com/office/drawing/2014/main" id="{3C2F920E-E029-FE9E-A61E-C032048E4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27709"/>
            <a:ext cx="8028492" cy="6858000"/>
          </a:xfrm>
          <a:prstGeom prst="rect">
            <a:avLst/>
          </a:prstGeom>
        </p:spPr>
      </p:pic>
      <p:sp>
        <p:nvSpPr>
          <p:cNvPr id="8" name="Rectangle 7">
            <a:extLst>
              <a:ext uri="{FF2B5EF4-FFF2-40B4-BE49-F238E27FC236}">
                <a16:creationId xmlns:a16="http://schemas.microsoft.com/office/drawing/2014/main" id="{4117CCDC-A42C-D76C-27E8-DA068B014EA9}"/>
              </a:ext>
            </a:extLst>
          </p:cNvPr>
          <p:cNvSpPr/>
          <p:nvPr/>
        </p:nvSpPr>
        <p:spPr>
          <a:xfrm>
            <a:off x="10805429" y="4407031"/>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A5B3CE8-3F07-8C88-85E6-03B1BD80F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pic>
        <p:nvPicPr>
          <p:cNvPr id="12" name="Picture 11" descr="A picture containing orange, outdoor object&#10;&#10;AI-generated content may be incorrect.">
            <a:extLst>
              <a:ext uri="{FF2B5EF4-FFF2-40B4-BE49-F238E27FC236}">
                <a16:creationId xmlns:a16="http://schemas.microsoft.com/office/drawing/2014/main" id="{5B0809BC-CF4F-1E6E-7319-9C0456E343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371820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500"/>
                                        <p:tgtEl>
                                          <p:spTgt spid="4"/>
                                        </p:tgtEl>
                                      </p:cBhvr>
                                    </p:animEffect>
                                  </p:childTnLst>
                                </p:cTn>
                              </p:par>
                              <p:par>
                                <p:cTn id="8" presetID="31"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250" fill="hold"/>
                                        <p:tgtEl>
                                          <p:spTgt spid="5"/>
                                        </p:tgtEl>
                                        <p:attrNameLst>
                                          <p:attrName>ppt_w</p:attrName>
                                        </p:attrNameLst>
                                      </p:cBhvr>
                                      <p:tavLst>
                                        <p:tav tm="0">
                                          <p:val>
                                            <p:fltVal val="0"/>
                                          </p:val>
                                        </p:tav>
                                        <p:tav tm="100000">
                                          <p:val>
                                            <p:strVal val="#ppt_w"/>
                                          </p:val>
                                        </p:tav>
                                      </p:tavLst>
                                    </p:anim>
                                    <p:anim calcmode="lin" valueType="num">
                                      <p:cBhvr>
                                        <p:cTn id="11" dur="1250" fill="hold"/>
                                        <p:tgtEl>
                                          <p:spTgt spid="5"/>
                                        </p:tgtEl>
                                        <p:attrNameLst>
                                          <p:attrName>ppt_h</p:attrName>
                                        </p:attrNameLst>
                                      </p:cBhvr>
                                      <p:tavLst>
                                        <p:tav tm="0">
                                          <p:val>
                                            <p:fltVal val="0"/>
                                          </p:val>
                                        </p:tav>
                                        <p:tav tm="100000">
                                          <p:val>
                                            <p:strVal val="#ppt_h"/>
                                          </p:val>
                                        </p:tav>
                                      </p:tavLst>
                                    </p:anim>
                                    <p:anim calcmode="lin" valueType="num">
                                      <p:cBhvr>
                                        <p:cTn id="12" dur="1250" fill="hold"/>
                                        <p:tgtEl>
                                          <p:spTgt spid="5"/>
                                        </p:tgtEl>
                                        <p:attrNameLst>
                                          <p:attrName>style.rotation</p:attrName>
                                        </p:attrNameLst>
                                      </p:cBhvr>
                                      <p:tavLst>
                                        <p:tav tm="0">
                                          <p:val>
                                            <p:fltVal val="90"/>
                                          </p:val>
                                        </p:tav>
                                        <p:tav tm="100000">
                                          <p:val>
                                            <p:fltVal val="0"/>
                                          </p:val>
                                        </p:tav>
                                      </p:tavLst>
                                    </p:anim>
                                    <p:animEffect transition="in" filter="fade">
                                      <p:cBhvr>
                                        <p:cTn id="13" dur="1250"/>
                                        <p:tgtEl>
                                          <p:spTgt spid="5"/>
                                        </p:tgtEl>
                                      </p:cBhvr>
                                    </p:animEffect>
                                  </p:childTnLst>
                                </p:cTn>
                              </p:par>
                              <p:par>
                                <p:cTn id="14" presetID="42" presetClass="entr" presetSubtype="0"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423D5C-2CCB-C857-1A6B-709F232ECA27}"/>
              </a:ext>
            </a:extLst>
          </p:cNvPr>
          <p:cNvSpPr>
            <a:spLocks noGrp="1"/>
          </p:cNvSpPr>
          <p:nvPr>
            <p:ph type="title"/>
          </p:nvPr>
        </p:nvSpPr>
        <p:spPr>
          <a:xfrm>
            <a:off x="-1526178" y="668796"/>
            <a:ext cx="12747172" cy="1215894"/>
          </a:xfrm>
        </p:spPr>
        <p:txBody>
          <a:bodyPr/>
          <a:lstStyle/>
          <a:p>
            <a:pPr algn="l"/>
            <a:r>
              <a:rPr lang="en-US" sz="2800" b="1" dirty="0">
                <a:solidFill>
                  <a:schemeClr val="accent4"/>
                </a:solidFill>
              </a:rPr>
              <a:t>Deeper targeting proposed language</a:t>
            </a:r>
          </a:p>
        </p:txBody>
      </p:sp>
      <p:sp>
        <p:nvSpPr>
          <p:cNvPr id="5" name="Content Placeholder 4">
            <a:extLst>
              <a:ext uri="{FF2B5EF4-FFF2-40B4-BE49-F238E27FC236}">
                <a16:creationId xmlns:a16="http://schemas.microsoft.com/office/drawing/2014/main" id="{7F6FB214-C0BF-A97E-BF2B-06ED1B3A9E0E}"/>
              </a:ext>
            </a:extLst>
          </p:cNvPr>
          <p:cNvSpPr>
            <a:spLocks noGrp="1"/>
          </p:cNvSpPr>
          <p:nvPr>
            <p:ph sz="quarter" idx="35"/>
          </p:nvPr>
        </p:nvSpPr>
        <p:spPr>
          <a:xfrm>
            <a:off x="0" y="2564090"/>
            <a:ext cx="12192000" cy="4293909"/>
          </a:xfrm>
        </p:spPr>
        <p:txBody>
          <a:bodyPr/>
          <a:lstStyle/>
          <a:p>
            <a:pPr lvl="1"/>
            <a:r>
              <a:rPr lang="en-US" dirty="0">
                <a:solidFill>
                  <a:schemeClr val="accent2"/>
                </a:solidFill>
              </a:rPr>
              <a:t>Applicants agree to prioritize referrals from an approved MHC housing service provider (as listed in “Addendum L”). A Letter of Commitment between the owner, property manager, and the housing service provider must be included in the application. The Letter of Commitment must include the development’s commitment to set aside units to persons on the housing service provider’s waitlist first. The Letter of Commitment must also include the housing provider’s commitment to provide temporary rental assistance, case management, and other supportive services to persons placed at the development for no more than twenty-four (24) months.</a:t>
            </a:r>
          </a:p>
        </p:txBody>
      </p:sp>
      <p:sp>
        <p:nvSpPr>
          <p:cNvPr id="3" name="Slide Number Placeholder 2">
            <a:extLst>
              <a:ext uri="{FF2B5EF4-FFF2-40B4-BE49-F238E27FC236}">
                <a16:creationId xmlns:a16="http://schemas.microsoft.com/office/drawing/2014/main" id="{C2662F60-CA71-FB30-2FC8-B3ADC8D4701B}"/>
              </a:ext>
            </a:extLst>
          </p:cNvPr>
          <p:cNvSpPr>
            <a:spLocks noGrp="1"/>
          </p:cNvSpPr>
          <p:nvPr>
            <p:ph type="sldNum" sz="quarter" idx="12"/>
          </p:nvPr>
        </p:nvSpPr>
        <p:spPr/>
        <p:txBody>
          <a:bodyPr/>
          <a:lstStyle/>
          <a:p>
            <a:fld id="{2D608FC8-DCEF-42F8-9173-0E50C0A7D663}" type="slidenum">
              <a:rPr lang="en-US" smtClean="0"/>
              <a:t>10</a:t>
            </a:fld>
            <a:endParaRPr lang="en-US"/>
          </a:p>
        </p:txBody>
      </p:sp>
      <p:sp>
        <p:nvSpPr>
          <p:cNvPr id="2" name="TextBox 1">
            <a:extLst>
              <a:ext uri="{FF2B5EF4-FFF2-40B4-BE49-F238E27FC236}">
                <a16:creationId xmlns:a16="http://schemas.microsoft.com/office/drawing/2014/main" id="{07B32428-A22E-BA49-ABE4-C87764BFA6E0}"/>
              </a:ext>
            </a:extLst>
          </p:cNvPr>
          <p:cNvSpPr txBox="1"/>
          <p:nvPr/>
        </p:nvSpPr>
        <p:spPr>
          <a:xfrm>
            <a:off x="499620" y="2055043"/>
            <a:ext cx="6108570" cy="369332"/>
          </a:xfrm>
          <a:prstGeom prst="rect">
            <a:avLst/>
          </a:prstGeom>
          <a:noFill/>
        </p:spPr>
        <p:txBody>
          <a:bodyPr wrap="square" rtlCol="0">
            <a:spAutoFit/>
          </a:bodyPr>
          <a:lstStyle/>
          <a:p>
            <a:r>
              <a:rPr lang="en-US" u="sng" dirty="0"/>
              <a:t>Page 2, Item #4 of the Executive Summary</a:t>
            </a:r>
          </a:p>
        </p:txBody>
      </p:sp>
    </p:spTree>
    <p:extLst>
      <p:ext uri="{BB962C8B-B14F-4D97-AF65-F5344CB8AC3E}">
        <p14:creationId xmlns:p14="http://schemas.microsoft.com/office/powerpoint/2010/main" val="49898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7818-AD9D-3015-630E-6720CD082C77}"/>
              </a:ext>
            </a:extLst>
          </p:cNvPr>
          <p:cNvSpPr>
            <a:spLocks noGrp="1"/>
          </p:cNvSpPr>
          <p:nvPr>
            <p:ph type="title"/>
          </p:nvPr>
        </p:nvSpPr>
        <p:spPr>
          <a:xfrm>
            <a:off x="636608" y="804862"/>
            <a:ext cx="3401992" cy="5121375"/>
          </a:xfrm>
        </p:spPr>
        <p:txBody>
          <a:bodyPr anchor="ctr">
            <a:normAutofit/>
          </a:bodyPr>
          <a:lstStyle/>
          <a:p>
            <a:r>
              <a:rPr lang="en-US" sz="4800" b="1" dirty="0">
                <a:solidFill>
                  <a:schemeClr val="accent4"/>
                </a:solidFill>
              </a:rPr>
              <a:t>HOME</a:t>
            </a:r>
          </a:p>
        </p:txBody>
      </p:sp>
      <p:sp>
        <p:nvSpPr>
          <p:cNvPr id="9" name="Content Placeholder 2">
            <a:extLst>
              <a:ext uri="{FF2B5EF4-FFF2-40B4-BE49-F238E27FC236}">
                <a16:creationId xmlns:a16="http://schemas.microsoft.com/office/drawing/2014/main" id="{EEAEC65D-BFB3-35F4-3C10-9944C53BF2D2}"/>
              </a:ext>
            </a:extLst>
          </p:cNvPr>
          <p:cNvSpPr>
            <a:spLocks noGrp="1"/>
          </p:cNvSpPr>
          <p:nvPr>
            <p:ph sz="quarter" idx="10"/>
          </p:nvPr>
        </p:nvSpPr>
        <p:spPr>
          <a:xfrm>
            <a:off x="5579338" y="804863"/>
            <a:ext cx="5716587" cy="5248276"/>
          </a:xfrm>
        </p:spPr>
        <p:txBody>
          <a:bodyPr/>
          <a:lstStyle/>
          <a:p>
            <a:r>
              <a:rPr lang="en-US" dirty="0">
                <a:solidFill>
                  <a:srgbClr val="4B4F58"/>
                </a:solidFill>
                <a:latin typeface="Roboto" panose="02000000000000000000" pitchFamily="2" charset="0"/>
              </a:rPr>
              <a:t>The HOME Investment Partnership Program, "HOME Program", provides safe, decent, affordable housing for very-low and low-income citizens. The HOME Program is governed by 24 CFR Part 92 and other federal cross-cutting regulations. The activities funded by the HOME Program include homebuyer assistance, homeowner rehabilitation, substantial rehabilitation of multi-family rental units, and new construction of multi-family rental units.</a:t>
            </a:r>
            <a:endParaRPr lang="en-US" dirty="0"/>
          </a:p>
          <a:p>
            <a:endParaRPr lang="en-US" dirty="0"/>
          </a:p>
        </p:txBody>
      </p:sp>
      <p:sp>
        <p:nvSpPr>
          <p:cNvPr id="11" name="Slide Number Placeholder 3">
            <a:extLst>
              <a:ext uri="{FF2B5EF4-FFF2-40B4-BE49-F238E27FC236}">
                <a16:creationId xmlns:a16="http://schemas.microsoft.com/office/drawing/2014/main" id="{1EC3F916-732F-BE59-E4FA-A268FCAD39DD}"/>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11</a:t>
            </a:fld>
            <a:endParaRPr lang="en-US"/>
          </a:p>
        </p:txBody>
      </p:sp>
      <p:pic>
        <p:nvPicPr>
          <p:cNvPr id="3" name="Picture 2">
            <a:extLst>
              <a:ext uri="{FF2B5EF4-FFF2-40B4-BE49-F238E27FC236}">
                <a16:creationId xmlns:a16="http://schemas.microsoft.com/office/drawing/2014/main" id="{484BE055-DA7B-77DC-9403-702D062CA62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F05BE9F6-DB28-1305-1E69-62650679EB1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52382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1A0E-3C4D-5166-7CDB-91C0DAB11CF1}"/>
              </a:ext>
            </a:extLst>
          </p:cNvPr>
          <p:cNvSpPr>
            <a:spLocks noGrp="1"/>
          </p:cNvSpPr>
          <p:nvPr>
            <p:ph type="title"/>
          </p:nvPr>
        </p:nvSpPr>
        <p:spPr>
          <a:xfrm>
            <a:off x="1551008" y="804863"/>
            <a:ext cx="3401992" cy="5121375"/>
          </a:xfrm>
        </p:spPr>
        <p:txBody>
          <a:bodyPr/>
          <a:lstStyle/>
          <a:p>
            <a:r>
              <a:rPr lang="en-US" sz="4000" b="1" dirty="0">
                <a:solidFill>
                  <a:schemeClr val="accent4"/>
                </a:solidFill>
              </a:rPr>
              <a:t>Housing Trust Fund (HTF)</a:t>
            </a:r>
          </a:p>
        </p:txBody>
      </p:sp>
      <p:sp>
        <p:nvSpPr>
          <p:cNvPr id="4" name="Content Placeholder 3">
            <a:extLst>
              <a:ext uri="{FF2B5EF4-FFF2-40B4-BE49-F238E27FC236}">
                <a16:creationId xmlns:a16="http://schemas.microsoft.com/office/drawing/2014/main" id="{562A2CDB-3332-D6BC-2211-B94BA4EA7D72}"/>
              </a:ext>
            </a:extLst>
          </p:cNvPr>
          <p:cNvSpPr>
            <a:spLocks noGrp="1"/>
          </p:cNvSpPr>
          <p:nvPr>
            <p:ph sz="quarter" idx="10"/>
          </p:nvPr>
        </p:nvSpPr>
        <p:spPr/>
        <p:txBody>
          <a:bodyPr/>
          <a:lstStyle/>
          <a:p>
            <a:r>
              <a:rPr lang="en-US" dirty="0">
                <a:solidFill>
                  <a:srgbClr val="4B4F58"/>
                </a:solidFill>
                <a:latin typeface="Roboto" panose="02000000000000000000" pitchFamily="2" charset="0"/>
              </a:rPr>
              <a:t>Address the affordable rental housing needs for extremely low and very low-income households, while giving priority to projects that address critical housing needs with an emphasis on the prevention, reduction, and expansion of permanent housing opportunities for persons experiencing homelessness and persons with serious mental illness (SMI).</a:t>
            </a:r>
            <a:endParaRPr lang="en-US" dirty="0"/>
          </a:p>
          <a:p>
            <a:endParaRPr lang="en-US" dirty="0"/>
          </a:p>
        </p:txBody>
      </p:sp>
      <p:pic>
        <p:nvPicPr>
          <p:cNvPr id="3" name="Picture 2">
            <a:extLst>
              <a:ext uri="{FF2B5EF4-FFF2-40B4-BE49-F238E27FC236}">
                <a16:creationId xmlns:a16="http://schemas.microsoft.com/office/drawing/2014/main" id="{DFA531D5-63B0-B810-26E1-45602A84D85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1C510AC1-02D7-66C5-E67D-08AF214D4C2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9848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8BA7-D967-7697-2E71-D14DC091ABB3}"/>
              </a:ext>
            </a:extLst>
          </p:cNvPr>
          <p:cNvSpPr>
            <a:spLocks noGrp="1"/>
          </p:cNvSpPr>
          <p:nvPr>
            <p:ph type="title"/>
          </p:nvPr>
        </p:nvSpPr>
        <p:spPr>
          <a:xfrm>
            <a:off x="1583124" y="868312"/>
            <a:ext cx="3401992" cy="5121375"/>
          </a:xfrm>
        </p:spPr>
        <p:txBody>
          <a:bodyPr/>
          <a:lstStyle/>
          <a:p>
            <a:r>
              <a:rPr lang="en-US" sz="4000" b="1" dirty="0">
                <a:solidFill>
                  <a:schemeClr val="accent4"/>
                </a:solidFill>
              </a:rPr>
              <a:t>HOME/HTF</a:t>
            </a:r>
          </a:p>
        </p:txBody>
      </p:sp>
      <p:sp>
        <p:nvSpPr>
          <p:cNvPr id="3" name="Content Placeholder 2">
            <a:extLst>
              <a:ext uri="{FF2B5EF4-FFF2-40B4-BE49-F238E27FC236}">
                <a16:creationId xmlns:a16="http://schemas.microsoft.com/office/drawing/2014/main" id="{EB55574D-ABB6-4D24-E675-7F756DE8DBC9}"/>
              </a:ext>
            </a:extLst>
          </p:cNvPr>
          <p:cNvSpPr>
            <a:spLocks noGrp="1"/>
          </p:cNvSpPr>
          <p:nvPr>
            <p:ph sz="quarter" idx="10"/>
          </p:nvPr>
        </p:nvSpPr>
        <p:spPr>
          <a:xfrm>
            <a:off x="5723030" y="1448938"/>
            <a:ext cx="5716587" cy="5248276"/>
          </a:xfrm>
        </p:spPr>
        <p:txBody>
          <a:bodyPr/>
          <a:lstStyle/>
          <a:p>
            <a:r>
              <a:rPr lang="en-US" sz="2800" b="0" dirty="0">
                <a:effectLst/>
                <a:latin typeface="Alegreya Sans"/>
              </a:rPr>
              <a:t>Priority Population </a:t>
            </a:r>
          </a:p>
          <a:p>
            <a:pPr lvl="1"/>
            <a:r>
              <a:rPr lang="en-US" sz="2800" dirty="0"/>
              <a:t>Homeless </a:t>
            </a:r>
          </a:p>
          <a:p>
            <a:pPr lvl="1"/>
            <a:r>
              <a:rPr lang="en-US" sz="2800" dirty="0"/>
              <a:t>30% AMI (HTF)</a:t>
            </a:r>
          </a:p>
          <a:p>
            <a:pPr lvl="1"/>
            <a:r>
              <a:rPr lang="en-US" sz="2800" dirty="0"/>
              <a:t>SMI</a:t>
            </a:r>
          </a:p>
          <a:p>
            <a:pPr lvl="1"/>
            <a:r>
              <a:rPr lang="en-US" sz="2800" dirty="0"/>
              <a:t>Reentry </a:t>
            </a:r>
          </a:p>
          <a:p>
            <a:pPr lvl="1"/>
            <a:r>
              <a:rPr lang="en-US" sz="2800" dirty="0"/>
              <a:t>Household income capped at 60% AMI </a:t>
            </a:r>
          </a:p>
          <a:p>
            <a:pPr lvl="1"/>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56CBCA7F-1484-6293-C896-A3AB66D4DA5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7E3FD60-6577-3FFE-6880-1D1F850EB56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5107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FC55E68-662B-0BA6-464F-5F6D1C68AF4A}"/>
              </a:ext>
            </a:extLst>
          </p:cNvPr>
          <p:cNvSpPr>
            <a:spLocks noGrp="1"/>
          </p:cNvSpPr>
          <p:nvPr>
            <p:ph type="title"/>
          </p:nvPr>
        </p:nvSpPr>
        <p:spPr>
          <a:xfrm>
            <a:off x="838200" y="474623"/>
            <a:ext cx="10515600" cy="1215894"/>
          </a:xfrm>
        </p:spPr>
        <p:txBody>
          <a:bodyPr/>
          <a:lstStyle/>
          <a:p>
            <a:pPr algn="l"/>
            <a:r>
              <a:rPr lang="en-US" sz="4400" b="1" dirty="0"/>
              <a:t>Five Benefits </a:t>
            </a:r>
            <a:br>
              <a:rPr lang="en-US" sz="4400" b="1" dirty="0"/>
            </a:br>
            <a:r>
              <a:rPr lang="en-US" sz="4400" b="1" dirty="0"/>
              <a:t>housing Services providers</a:t>
            </a:r>
          </a:p>
        </p:txBody>
      </p:sp>
      <p:sp>
        <p:nvSpPr>
          <p:cNvPr id="4" name="Slide Number Placeholder 3">
            <a:extLst>
              <a:ext uri="{FF2B5EF4-FFF2-40B4-BE49-F238E27FC236}">
                <a16:creationId xmlns:a16="http://schemas.microsoft.com/office/drawing/2014/main" id="{4C7F4476-8649-7046-3026-7A9B3CEEEF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94F82B3-DCB7-4FF6-B37C-B2CE28114D85}" type="slidenum">
              <a:rPr lang="en-US" smtClean="0"/>
              <a:pPr>
                <a:spcAft>
                  <a:spcPts val="600"/>
                </a:spcAft>
              </a:pPr>
              <a:t>14</a:t>
            </a:fld>
            <a:endParaRPr lang="en-US"/>
          </a:p>
        </p:txBody>
      </p:sp>
      <p:graphicFrame>
        <p:nvGraphicFramePr>
          <p:cNvPr id="9" name="Diagram 8">
            <a:extLst>
              <a:ext uri="{FF2B5EF4-FFF2-40B4-BE49-F238E27FC236}">
                <a16:creationId xmlns:a16="http://schemas.microsoft.com/office/drawing/2014/main" id="{5C495457-AB6C-D0C4-3B3E-F962A1851CDA}"/>
              </a:ext>
            </a:extLst>
          </p:cNvPr>
          <p:cNvGraphicFramePr/>
          <p:nvPr>
            <p:extLst>
              <p:ext uri="{D42A27DB-BD31-4B8C-83A1-F6EECF244321}">
                <p14:modId xmlns:p14="http://schemas.microsoft.com/office/powerpoint/2010/main" val="3579918479"/>
              </p:ext>
            </p:extLst>
          </p:nvPr>
        </p:nvGraphicFramePr>
        <p:xfrm>
          <a:off x="106532" y="2032986"/>
          <a:ext cx="11993732" cy="4518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812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32A4-0DCE-5AFF-688F-71EDFC8D8B3F}"/>
              </a:ext>
            </a:extLst>
          </p:cNvPr>
          <p:cNvSpPr>
            <a:spLocks noGrp="1"/>
          </p:cNvSpPr>
          <p:nvPr>
            <p:ph type="title"/>
          </p:nvPr>
        </p:nvSpPr>
        <p:spPr>
          <a:xfrm>
            <a:off x="838199" y="812189"/>
            <a:ext cx="10515600" cy="1215894"/>
          </a:xfrm>
        </p:spPr>
        <p:txBody>
          <a:bodyPr anchor="ctr" anchorCtr="1">
            <a:normAutofit/>
          </a:bodyPr>
          <a:lstStyle/>
          <a:p>
            <a:r>
              <a:rPr lang="en-US" sz="3200" b="1" dirty="0">
                <a:solidFill>
                  <a:schemeClr val="accent4"/>
                </a:solidFill>
              </a:rPr>
              <a:t>Housing Supportive Services Programs </a:t>
            </a:r>
          </a:p>
        </p:txBody>
      </p:sp>
      <p:sp>
        <p:nvSpPr>
          <p:cNvPr id="4" name="Slide Number Placeholder 3">
            <a:extLst>
              <a:ext uri="{FF2B5EF4-FFF2-40B4-BE49-F238E27FC236}">
                <a16:creationId xmlns:a16="http://schemas.microsoft.com/office/drawing/2014/main" id="{962BF230-0B11-F543-CA07-1EC7706B6E7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15</a:t>
            </a:fld>
            <a:endParaRPr lang="en-US"/>
          </a:p>
        </p:txBody>
      </p:sp>
      <p:pic>
        <p:nvPicPr>
          <p:cNvPr id="5" name="Picture 4">
            <a:extLst>
              <a:ext uri="{FF2B5EF4-FFF2-40B4-BE49-F238E27FC236}">
                <a16:creationId xmlns:a16="http://schemas.microsoft.com/office/drawing/2014/main" id="{426BC052-E1D5-1B52-6A22-7B435B6FFCD1}"/>
              </a:ext>
            </a:extLst>
          </p:cNvPr>
          <p:cNvPicPr>
            <a:picLocks noChangeAspect="1"/>
          </p:cNvPicPr>
          <p:nvPr/>
        </p:nvPicPr>
        <p:blipFill>
          <a:blip r:embed="rId2"/>
          <a:stretch>
            <a:fillRect/>
          </a:stretch>
        </p:blipFill>
        <p:spPr>
          <a:xfrm>
            <a:off x="697065" y="1428735"/>
            <a:ext cx="2443838" cy="2410097"/>
          </a:xfrm>
          <a:prstGeom prst="rect">
            <a:avLst/>
          </a:prstGeom>
        </p:spPr>
      </p:pic>
      <p:pic>
        <p:nvPicPr>
          <p:cNvPr id="8" name="Picture 7">
            <a:extLst>
              <a:ext uri="{FF2B5EF4-FFF2-40B4-BE49-F238E27FC236}">
                <a16:creationId xmlns:a16="http://schemas.microsoft.com/office/drawing/2014/main" id="{0E44FB33-433D-79E9-7652-79AE0A013421}"/>
              </a:ext>
            </a:extLst>
          </p:cNvPr>
          <p:cNvPicPr>
            <a:picLocks noChangeAspect="1"/>
          </p:cNvPicPr>
          <p:nvPr/>
        </p:nvPicPr>
        <p:blipFill>
          <a:blip r:embed="rId3"/>
          <a:stretch>
            <a:fillRect/>
          </a:stretch>
        </p:blipFill>
        <p:spPr>
          <a:xfrm>
            <a:off x="861748" y="3746934"/>
            <a:ext cx="2443838" cy="2295394"/>
          </a:xfrm>
          <a:prstGeom prst="rect">
            <a:avLst/>
          </a:prstGeom>
        </p:spPr>
      </p:pic>
      <p:pic>
        <p:nvPicPr>
          <p:cNvPr id="10" name="Picture 9">
            <a:extLst>
              <a:ext uri="{FF2B5EF4-FFF2-40B4-BE49-F238E27FC236}">
                <a16:creationId xmlns:a16="http://schemas.microsoft.com/office/drawing/2014/main" id="{28FCA31C-95C3-09CF-E459-22E6E8D2ABC7}"/>
              </a:ext>
            </a:extLst>
          </p:cNvPr>
          <p:cNvPicPr>
            <a:picLocks noChangeAspect="1"/>
          </p:cNvPicPr>
          <p:nvPr/>
        </p:nvPicPr>
        <p:blipFill>
          <a:blip r:embed="rId4"/>
          <a:stretch>
            <a:fillRect/>
          </a:stretch>
        </p:blipFill>
        <p:spPr>
          <a:xfrm>
            <a:off x="6413028" y="2024986"/>
            <a:ext cx="2197572" cy="2167230"/>
          </a:xfrm>
          <a:prstGeom prst="rect">
            <a:avLst/>
          </a:prstGeom>
        </p:spPr>
      </p:pic>
      <p:pic>
        <p:nvPicPr>
          <p:cNvPr id="12" name="Picture 11">
            <a:extLst>
              <a:ext uri="{FF2B5EF4-FFF2-40B4-BE49-F238E27FC236}">
                <a16:creationId xmlns:a16="http://schemas.microsoft.com/office/drawing/2014/main" id="{7149CF44-B20C-2779-3E73-B9C7E822F89E}"/>
              </a:ext>
            </a:extLst>
          </p:cNvPr>
          <p:cNvPicPr>
            <a:picLocks noChangeAspect="1"/>
          </p:cNvPicPr>
          <p:nvPr/>
        </p:nvPicPr>
        <p:blipFill>
          <a:blip r:embed="rId5"/>
          <a:stretch>
            <a:fillRect/>
          </a:stretch>
        </p:blipFill>
        <p:spPr>
          <a:xfrm>
            <a:off x="6413028" y="3939067"/>
            <a:ext cx="2443838" cy="2295394"/>
          </a:xfrm>
          <a:prstGeom prst="rect">
            <a:avLst/>
          </a:prstGeom>
        </p:spPr>
      </p:pic>
      <p:sp>
        <p:nvSpPr>
          <p:cNvPr id="13" name="TextBox 12">
            <a:extLst>
              <a:ext uri="{FF2B5EF4-FFF2-40B4-BE49-F238E27FC236}">
                <a16:creationId xmlns:a16="http://schemas.microsoft.com/office/drawing/2014/main" id="{F8C93AFA-6C2A-AE66-D9D0-D543FDE8B784}"/>
              </a:ext>
            </a:extLst>
          </p:cNvPr>
          <p:cNvSpPr txBox="1"/>
          <p:nvPr/>
        </p:nvSpPr>
        <p:spPr>
          <a:xfrm>
            <a:off x="3140903" y="2335124"/>
            <a:ext cx="2555265" cy="1200329"/>
          </a:xfrm>
          <a:prstGeom prst="rect">
            <a:avLst/>
          </a:prstGeom>
          <a:noFill/>
        </p:spPr>
        <p:txBody>
          <a:bodyPr wrap="square" rtlCol="0">
            <a:spAutoFit/>
          </a:bodyPr>
          <a:lstStyle/>
          <a:p>
            <a:pPr lvl="0">
              <a:lnSpc>
                <a:spcPct val="100000"/>
              </a:lnSpc>
            </a:pPr>
            <a:r>
              <a:rPr lang="en-US" sz="2400" dirty="0">
                <a:solidFill>
                  <a:schemeClr val="bg2">
                    <a:lumMod val="10000"/>
                  </a:schemeClr>
                </a:solidFill>
              </a:rPr>
              <a:t>HOME-ARP Supportive Services &amp; TBRA</a:t>
            </a:r>
          </a:p>
        </p:txBody>
      </p:sp>
      <p:sp>
        <p:nvSpPr>
          <p:cNvPr id="14" name="TextBox 13">
            <a:extLst>
              <a:ext uri="{FF2B5EF4-FFF2-40B4-BE49-F238E27FC236}">
                <a16:creationId xmlns:a16="http://schemas.microsoft.com/office/drawing/2014/main" id="{BAE8726A-016D-63E7-C3F1-2734CB4C3018}"/>
              </a:ext>
            </a:extLst>
          </p:cNvPr>
          <p:cNvSpPr txBox="1"/>
          <p:nvPr/>
        </p:nvSpPr>
        <p:spPr>
          <a:xfrm>
            <a:off x="3140902" y="4314848"/>
            <a:ext cx="3275940" cy="1200329"/>
          </a:xfrm>
          <a:prstGeom prst="rect">
            <a:avLst/>
          </a:prstGeom>
          <a:noFill/>
        </p:spPr>
        <p:txBody>
          <a:bodyPr wrap="square" rtlCol="0">
            <a:spAutoFit/>
          </a:bodyPr>
          <a:lstStyle/>
          <a:p>
            <a:pPr lvl="0">
              <a:lnSpc>
                <a:spcPct val="100000"/>
              </a:lnSpc>
            </a:pPr>
            <a:r>
              <a:rPr lang="en-US" sz="2400" dirty="0">
                <a:solidFill>
                  <a:schemeClr val="bg2">
                    <a:lumMod val="10000"/>
                  </a:schemeClr>
                </a:solidFill>
              </a:rPr>
              <a:t>Housing Opportunities for Persons with AIDS (HOPWA)</a:t>
            </a:r>
          </a:p>
        </p:txBody>
      </p:sp>
      <p:sp>
        <p:nvSpPr>
          <p:cNvPr id="15" name="TextBox 14">
            <a:extLst>
              <a:ext uri="{FF2B5EF4-FFF2-40B4-BE49-F238E27FC236}">
                <a16:creationId xmlns:a16="http://schemas.microsoft.com/office/drawing/2014/main" id="{96119333-3D84-0A45-C044-C01D0CA3B104}"/>
              </a:ext>
            </a:extLst>
          </p:cNvPr>
          <p:cNvSpPr txBox="1"/>
          <p:nvPr/>
        </p:nvSpPr>
        <p:spPr>
          <a:xfrm>
            <a:off x="8610600" y="2342104"/>
            <a:ext cx="2555265" cy="1200329"/>
          </a:xfrm>
          <a:prstGeom prst="rect">
            <a:avLst/>
          </a:prstGeom>
          <a:noFill/>
        </p:spPr>
        <p:txBody>
          <a:bodyPr wrap="square" rtlCol="0">
            <a:spAutoFit/>
          </a:bodyPr>
          <a:lstStyle/>
          <a:p>
            <a:pPr lvl="0">
              <a:lnSpc>
                <a:spcPct val="100000"/>
              </a:lnSpc>
            </a:pPr>
            <a:r>
              <a:rPr lang="en-US" sz="2400" dirty="0">
                <a:solidFill>
                  <a:schemeClr val="bg2">
                    <a:lumMod val="10000"/>
                  </a:schemeClr>
                </a:solidFill>
              </a:rPr>
              <a:t>Emergency Solutions Grant (ESG)</a:t>
            </a:r>
          </a:p>
        </p:txBody>
      </p:sp>
      <p:sp>
        <p:nvSpPr>
          <p:cNvPr id="16" name="TextBox 15">
            <a:extLst>
              <a:ext uri="{FF2B5EF4-FFF2-40B4-BE49-F238E27FC236}">
                <a16:creationId xmlns:a16="http://schemas.microsoft.com/office/drawing/2014/main" id="{9DD89AE6-DBB6-0FAC-1D61-E3E647D48DC2}"/>
              </a:ext>
            </a:extLst>
          </p:cNvPr>
          <p:cNvSpPr txBox="1"/>
          <p:nvPr/>
        </p:nvSpPr>
        <p:spPr>
          <a:xfrm>
            <a:off x="8610599" y="4764491"/>
            <a:ext cx="2555265" cy="461665"/>
          </a:xfrm>
          <a:prstGeom prst="rect">
            <a:avLst/>
          </a:prstGeom>
          <a:noFill/>
        </p:spPr>
        <p:txBody>
          <a:bodyPr wrap="square" rtlCol="0">
            <a:spAutoFit/>
          </a:bodyPr>
          <a:lstStyle/>
          <a:p>
            <a:pPr lvl="0">
              <a:lnSpc>
                <a:spcPct val="100000"/>
              </a:lnSpc>
            </a:pPr>
            <a:r>
              <a:rPr lang="en-US" sz="2400" dirty="0">
                <a:solidFill>
                  <a:schemeClr val="bg2">
                    <a:lumMod val="10000"/>
                  </a:schemeClr>
                </a:solidFill>
              </a:rPr>
              <a:t>CHOICE (MAOI)</a:t>
            </a:r>
          </a:p>
        </p:txBody>
      </p:sp>
    </p:spTree>
    <p:extLst>
      <p:ext uri="{BB962C8B-B14F-4D97-AF65-F5344CB8AC3E}">
        <p14:creationId xmlns:p14="http://schemas.microsoft.com/office/powerpoint/2010/main" val="184928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2646-6F0A-005F-ACB6-D4C75C0FF8F1}"/>
              </a:ext>
            </a:extLst>
          </p:cNvPr>
          <p:cNvSpPr>
            <a:spLocks noGrp="1"/>
          </p:cNvSpPr>
          <p:nvPr>
            <p:ph type="title"/>
          </p:nvPr>
        </p:nvSpPr>
        <p:spPr>
          <a:xfrm>
            <a:off x="1037659" y="804863"/>
            <a:ext cx="4047687" cy="5121375"/>
          </a:xfrm>
        </p:spPr>
        <p:txBody>
          <a:bodyPr/>
          <a:lstStyle/>
          <a:p>
            <a:r>
              <a:rPr lang="en-US" sz="4400" b="1" i="0" dirty="0">
                <a:solidFill>
                  <a:schemeClr val="accent4"/>
                </a:solidFill>
                <a:effectLst/>
                <a:latin typeface="Roboto" panose="02000000000000000000" pitchFamily="2" charset="0"/>
              </a:rPr>
              <a:t>Emergency Solutions Grant (ESG)</a:t>
            </a:r>
            <a:endParaRPr lang="en-US" sz="4400" b="1" dirty="0">
              <a:solidFill>
                <a:schemeClr val="accent4"/>
              </a:solidFill>
            </a:endParaRPr>
          </a:p>
        </p:txBody>
      </p:sp>
      <p:sp>
        <p:nvSpPr>
          <p:cNvPr id="4" name="Content Placeholder 3">
            <a:extLst>
              <a:ext uri="{FF2B5EF4-FFF2-40B4-BE49-F238E27FC236}">
                <a16:creationId xmlns:a16="http://schemas.microsoft.com/office/drawing/2014/main" id="{E44251A6-62F3-1041-49A4-9C053C446F5E}"/>
              </a:ext>
            </a:extLst>
          </p:cNvPr>
          <p:cNvSpPr>
            <a:spLocks noGrp="1"/>
          </p:cNvSpPr>
          <p:nvPr>
            <p:ph sz="quarter" idx="10"/>
          </p:nvPr>
        </p:nvSpPr>
        <p:spPr>
          <a:xfrm>
            <a:off x="5659549" y="1077579"/>
            <a:ext cx="5716587" cy="5248276"/>
          </a:xfrm>
        </p:spPr>
        <p:txBody>
          <a:bodyPr/>
          <a:lstStyle/>
          <a:p>
            <a:r>
              <a:rPr lang="en-US" dirty="0">
                <a:solidFill>
                  <a:srgbClr val="4B4F58"/>
                </a:solidFill>
                <a:latin typeface="Roboto" panose="02000000000000000000" pitchFamily="2" charset="0"/>
              </a:rPr>
              <a:t>The ESG program provides outreach, shelter, rapid re-housing, homelessness prevention and related services to persons experiencing homelessness or persons in danger of becoming homeless throughout the state. This program is specifically designed to be the first step in a continuum of assistance which will enable homeless individuals and families to move toward independent living as well as prevent future homelessness.</a:t>
            </a:r>
            <a:endParaRPr lang="en-US" dirty="0"/>
          </a:p>
          <a:p>
            <a:endParaRPr lang="en-US" dirty="0"/>
          </a:p>
        </p:txBody>
      </p:sp>
      <p:pic>
        <p:nvPicPr>
          <p:cNvPr id="3" name="Picture 2">
            <a:extLst>
              <a:ext uri="{FF2B5EF4-FFF2-40B4-BE49-F238E27FC236}">
                <a16:creationId xmlns:a16="http://schemas.microsoft.com/office/drawing/2014/main" id="{AA04DD28-FBD6-7E90-A2B5-71505E979E6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FADD272-8137-3A83-6CA1-FB10BECBF44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4935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04D4-2B5D-C204-CA4B-9AA3AA5F3CA4}"/>
              </a:ext>
            </a:extLst>
          </p:cNvPr>
          <p:cNvSpPr>
            <a:spLocks noGrp="1"/>
          </p:cNvSpPr>
          <p:nvPr>
            <p:ph type="title"/>
          </p:nvPr>
        </p:nvSpPr>
        <p:spPr>
          <a:xfrm>
            <a:off x="1534965" y="868312"/>
            <a:ext cx="3401992" cy="5121375"/>
          </a:xfrm>
        </p:spPr>
        <p:txBody>
          <a:bodyPr/>
          <a:lstStyle/>
          <a:p>
            <a:r>
              <a:rPr lang="en-US" sz="4000" b="1" dirty="0">
                <a:solidFill>
                  <a:schemeClr val="accent4"/>
                </a:solidFill>
              </a:rPr>
              <a:t>ESG</a:t>
            </a:r>
            <a:r>
              <a:rPr lang="en-US" b="1" dirty="0">
                <a:solidFill>
                  <a:schemeClr val="accent4"/>
                </a:solidFill>
              </a:rPr>
              <a:t> </a:t>
            </a:r>
          </a:p>
        </p:txBody>
      </p:sp>
      <p:sp>
        <p:nvSpPr>
          <p:cNvPr id="3" name="Content Placeholder 2">
            <a:extLst>
              <a:ext uri="{FF2B5EF4-FFF2-40B4-BE49-F238E27FC236}">
                <a16:creationId xmlns:a16="http://schemas.microsoft.com/office/drawing/2014/main" id="{DAB88C27-DE6E-1213-98AA-E60F944714EE}"/>
              </a:ext>
            </a:extLst>
          </p:cNvPr>
          <p:cNvSpPr>
            <a:spLocks noGrp="1"/>
          </p:cNvSpPr>
          <p:nvPr>
            <p:ph sz="quarter" idx="10"/>
          </p:nvPr>
        </p:nvSpPr>
        <p:spPr/>
        <p:txBody>
          <a:bodyPr>
            <a:normAutofit/>
          </a:bodyPr>
          <a:lstStyle/>
          <a:p>
            <a:r>
              <a:rPr lang="en-US" sz="3200" dirty="0"/>
              <a:t>Eligible applicants </a:t>
            </a:r>
          </a:p>
          <a:p>
            <a:pPr lvl="1"/>
            <a:r>
              <a:rPr lang="en-US" sz="2800" dirty="0"/>
              <a:t>RRH </a:t>
            </a:r>
          </a:p>
          <a:p>
            <a:pPr lvl="2"/>
            <a:r>
              <a:rPr lang="en-US" sz="2400" dirty="0"/>
              <a:t>Homeless</a:t>
            </a:r>
          </a:p>
          <a:p>
            <a:pPr lvl="1"/>
            <a:r>
              <a:rPr lang="en-US" sz="2800" dirty="0"/>
              <a:t>HP</a:t>
            </a:r>
          </a:p>
          <a:p>
            <a:pPr lvl="2"/>
            <a:r>
              <a:rPr lang="en-US" sz="2400" dirty="0"/>
              <a:t>30% AMI </a:t>
            </a:r>
          </a:p>
          <a:p>
            <a:pPr lvl="2"/>
            <a:r>
              <a:rPr lang="en-US" sz="2400" dirty="0"/>
              <a:t>At risk of homelessness </a:t>
            </a:r>
          </a:p>
        </p:txBody>
      </p:sp>
      <p:pic>
        <p:nvPicPr>
          <p:cNvPr id="4" name="Picture 3">
            <a:extLst>
              <a:ext uri="{FF2B5EF4-FFF2-40B4-BE49-F238E27FC236}">
                <a16:creationId xmlns:a16="http://schemas.microsoft.com/office/drawing/2014/main" id="{9B78E19A-A4F0-48A4-E9B8-1DABE3C287E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B64826E-CA36-9FA2-CDB1-0D3147BEAB1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7051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CA927-3E43-7479-FAF6-76C42E9FA6F6}"/>
              </a:ext>
            </a:extLst>
          </p:cNvPr>
          <p:cNvSpPr>
            <a:spLocks noGrp="1"/>
          </p:cNvSpPr>
          <p:nvPr>
            <p:ph type="title"/>
          </p:nvPr>
        </p:nvSpPr>
        <p:spPr>
          <a:xfrm>
            <a:off x="896075" y="966606"/>
            <a:ext cx="4496866" cy="5121375"/>
          </a:xfrm>
        </p:spPr>
        <p:txBody>
          <a:bodyPr/>
          <a:lstStyle/>
          <a:p>
            <a:r>
              <a:rPr lang="en-US" sz="4000" b="1" dirty="0">
                <a:solidFill>
                  <a:schemeClr val="accent4"/>
                </a:solidFill>
                <a:latin typeface="Roboto" panose="02000000000000000000" pitchFamily="2" charset="0"/>
              </a:rPr>
              <a:t>Housing Opportunities for Persons with AIDS </a:t>
            </a:r>
            <a:br>
              <a:rPr lang="en-US" sz="4000" b="1" dirty="0">
                <a:solidFill>
                  <a:schemeClr val="accent4"/>
                </a:solidFill>
                <a:latin typeface="Roboto" panose="02000000000000000000" pitchFamily="2" charset="0"/>
              </a:rPr>
            </a:br>
            <a:r>
              <a:rPr lang="en-US" sz="4000" b="1" dirty="0">
                <a:solidFill>
                  <a:schemeClr val="accent4"/>
                </a:solidFill>
                <a:latin typeface="Roboto" panose="02000000000000000000" pitchFamily="2" charset="0"/>
              </a:rPr>
              <a:t>(HOPWA)</a:t>
            </a:r>
            <a:endParaRPr lang="en-US" sz="4000" b="1" dirty="0">
              <a:solidFill>
                <a:schemeClr val="accent4"/>
              </a:solidFill>
            </a:endParaRPr>
          </a:p>
        </p:txBody>
      </p:sp>
      <p:sp>
        <p:nvSpPr>
          <p:cNvPr id="3" name="Content Placeholder 2">
            <a:extLst>
              <a:ext uri="{FF2B5EF4-FFF2-40B4-BE49-F238E27FC236}">
                <a16:creationId xmlns:a16="http://schemas.microsoft.com/office/drawing/2014/main" id="{93C5820E-C330-72EC-D3D6-FCBCF8953ADD}"/>
              </a:ext>
            </a:extLst>
          </p:cNvPr>
          <p:cNvSpPr>
            <a:spLocks noGrp="1"/>
          </p:cNvSpPr>
          <p:nvPr>
            <p:ph sz="quarter" idx="10"/>
          </p:nvPr>
        </p:nvSpPr>
        <p:spPr>
          <a:xfrm>
            <a:off x="5579338" y="966606"/>
            <a:ext cx="5716587" cy="5248276"/>
          </a:xfrm>
        </p:spPr>
        <p:txBody>
          <a:bodyPr lIns="91440" tIns="45720" rIns="91440" bIns="45720" anchor="ctr">
            <a:normAutofit lnSpcReduction="10000"/>
          </a:bodyPr>
          <a:lstStyle/>
          <a:p>
            <a:pPr marL="283210" indent="-283210"/>
            <a:r>
              <a:rPr lang="en-US" b="0" i="0">
                <a:solidFill>
                  <a:schemeClr val="bg2">
                    <a:lumMod val="10000"/>
                  </a:schemeClr>
                </a:solidFill>
                <a:effectLst/>
                <a:latin typeface="Tenorite"/>
              </a:rPr>
              <a:t>The HOPWA funds may be used for a wide range of housing, social services, program planning, and development costs. These include, but are not limited to, the acquisition; rehabilitation; or new construction of housing units; costs for facility operations; rental assistance; and short-term payments to prevent homelessness. An essential component in providing housing assistance for this targeted special needs population is the coordination and delivery of support services. Consequently, HOPWA funds also may be used for services including (but not limited to) assessment and case management, substance abuse treatment, mental health treatment, nutritional services, job training and placement assistance, and assistance with daily living.</a:t>
            </a:r>
            <a:endParaRPr lang="en-US">
              <a:solidFill>
                <a:schemeClr val="bg2">
                  <a:lumMod val="10000"/>
                </a:schemeClr>
              </a:solidFill>
              <a:latin typeface="Tenorite"/>
            </a:endParaRPr>
          </a:p>
        </p:txBody>
      </p:sp>
      <p:sp>
        <p:nvSpPr>
          <p:cNvPr id="13" name="Slide Number Placeholder 4">
            <a:extLst>
              <a:ext uri="{FF2B5EF4-FFF2-40B4-BE49-F238E27FC236}">
                <a16:creationId xmlns:a16="http://schemas.microsoft.com/office/drawing/2014/main" id="{24B06925-1995-87CF-7864-3288DE059BC2}"/>
              </a:ext>
            </a:extLst>
          </p:cNvPr>
          <p:cNvSpPr>
            <a:spLocks noGrp="1"/>
          </p:cNvSpPr>
          <p:nvPr>
            <p:ph type="sldNum" sz="quarter" idx="4"/>
          </p:nvPr>
        </p:nvSpPr>
        <p:spPr/>
        <p:txBody>
          <a:bodyPr/>
          <a:lstStyle/>
          <a:p>
            <a:pPr>
              <a:spcAft>
                <a:spcPts val="600"/>
              </a:spcAft>
            </a:pPr>
            <a:fld id="{EA87306C-81BA-4795-A5CA-9392456A8C1E}" type="slidenum">
              <a:rPr lang="en-US" smtClean="0"/>
              <a:pPr>
                <a:spcAft>
                  <a:spcPts val="600"/>
                </a:spcAft>
              </a:pPr>
              <a:t>18</a:t>
            </a:fld>
            <a:endParaRPr lang="en-US"/>
          </a:p>
        </p:txBody>
      </p:sp>
      <p:pic>
        <p:nvPicPr>
          <p:cNvPr id="2" name="Picture 1">
            <a:extLst>
              <a:ext uri="{FF2B5EF4-FFF2-40B4-BE49-F238E27FC236}">
                <a16:creationId xmlns:a16="http://schemas.microsoft.com/office/drawing/2014/main" id="{AF448719-A070-DBCA-DBA2-6418DB544B2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516155" y="-2161529"/>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203FEA4E-1521-FCE3-8848-14FADC217AB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5158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D6DC-955D-D9A9-83D9-3E518A3CCFBB}"/>
              </a:ext>
            </a:extLst>
          </p:cNvPr>
          <p:cNvSpPr>
            <a:spLocks noGrp="1"/>
          </p:cNvSpPr>
          <p:nvPr>
            <p:ph type="title"/>
          </p:nvPr>
        </p:nvSpPr>
        <p:spPr>
          <a:xfrm>
            <a:off x="1326419" y="804862"/>
            <a:ext cx="3401992" cy="5121375"/>
          </a:xfrm>
        </p:spPr>
        <p:txBody>
          <a:bodyPr/>
          <a:lstStyle/>
          <a:p>
            <a:r>
              <a:rPr lang="en-US" sz="4000" b="1" dirty="0">
                <a:solidFill>
                  <a:schemeClr val="accent4"/>
                </a:solidFill>
              </a:rPr>
              <a:t>HOPWA</a:t>
            </a:r>
          </a:p>
        </p:txBody>
      </p:sp>
      <p:sp>
        <p:nvSpPr>
          <p:cNvPr id="3" name="Content Placeholder 2">
            <a:extLst>
              <a:ext uri="{FF2B5EF4-FFF2-40B4-BE49-F238E27FC236}">
                <a16:creationId xmlns:a16="http://schemas.microsoft.com/office/drawing/2014/main" id="{8BE42A46-855E-DB03-4718-2C11BF2DBB4C}"/>
              </a:ext>
            </a:extLst>
          </p:cNvPr>
          <p:cNvSpPr>
            <a:spLocks noGrp="1"/>
          </p:cNvSpPr>
          <p:nvPr>
            <p:ph sz="quarter" idx="10"/>
          </p:nvPr>
        </p:nvSpPr>
        <p:spPr/>
        <p:txBody>
          <a:bodyPr>
            <a:normAutofit/>
          </a:bodyPr>
          <a:lstStyle/>
          <a:p>
            <a:r>
              <a:rPr lang="en-US" sz="3200" dirty="0"/>
              <a:t>Eligible applicants</a:t>
            </a:r>
          </a:p>
          <a:p>
            <a:pPr lvl="1"/>
            <a:r>
              <a:rPr lang="en-US" sz="2800" dirty="0"/>
              <a:t>HIV+ &amp;</a:t>
            </a:r>
          </a:p>
          <a:p>
            <a:pPr lvl="1"/>
            <a:r>
              <a:rPr lang="en-US" sz="2800" dirty="0"/>
              <a:t>Up to 80% AMI</a:t>
            </a:r>
          </a:p>
        </p:txBody>
      </p:sp>
      <p:pic>
        <p:nvPicPr>
          <p:cNvPr id="4" name="Picture 3">
            <a:extLst>
              <a:ext uri="{FF2B5EF4-FFF2-40B4-BE49-F238E27FC236}">
                <a16:creationId xmlns:a16="http://schemas.microsoft.com/office/drawing/2014/main" id="{83F28794-D340-5C84-8971-CC5C0ECE884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3A66203-8A9D-8328-082C-766546BB325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5116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B675-B681-12D9-8ECA-5831CA8C4E97}"/>
              </a:ext>
            </a:extLst>
          </p:cNvPr>
          <p:cNvSpPr>
            <a:spLocks noGrp="1"/>
          </p:cNvSpPr>
          <p:nvPr>
            <p:ph type="title"/>
          </p:nvPr>
        </p:nvSpPr>
        <p:spPr>
          <a:xfrm>
            <a:off x="838200" y="2747513"/>
            <a:ext cx="10515600" cy="1325563"/>
          </a:xfrm>
        </p:spPr>
        <p:txBody>
          <a:bodyPr/>
          <a:lstStyle/>
          <a:p>
            <a:r>
              <a:rPr lang="en-US" b="1" dirty="0">
                <a:solidFill>
                  <a:schemeClr val="accent4"/>
                </a:solidFill>
              </a:rPr>
              <a:t>Bridging the Colors: Aligning Service Programs to Housing Pathways</a:t>
            </a:r>
            <a:br>
              <a:rPr lang="en-US" b="1" dirty="0">
                <a:solidFill>
                  <a:schemeClr val="accent4"/>
                </a:solidFill>
              </a:rPr>
            </a:br>
            <a:endParaRPr lang="en-US" dirty="0">
              <a:solidFill>
                <a:schemeClr val="accent4"/>
              </a:solidFill>
            </a:endParaRPr>
          </a:p>
        </p:txBody>
      </p:sp>
      <p:sp>
        <p:nvSpPr>
          <p:cNvPr id="3" name="Slide Number Placeholder 2">
            <a:extLst>
              <a:ext uri="{FF2B5EF4-FFF2-40B4-BE49-F238E27FC236}">
                <a16:creationId xmlns:a16="http://schemas.microsoft.com/office/drawing/2014/main" id="{CDCC3025-A586-9203-F77B-4143D080CD6C}"/>
              </a:ext>
            </a:extLst>
          </p:cNvPr>
          <p:cNvSpPr>
            <a:spLocks noGrp="1"/>
          </p:cNvSpPr>
          <p:nvPr>
            <p:ph type="sldNum" sz="quarter" idx="12"/>
          </p:nvPr>
        </p:nvSpPr>
        <p:spPr/>
        <p:txBody>
          <a:bodyPr/>
          <a:lstStyle/>
          <a:p>
            <a:fld id="{2D608FC8-DCEF-42F8-9173-0E50C0A7D663}" type="slidenum">
              <a:rPr lang="en-US" smtClean="0"/>
              <a:t>2</a:t>
            </a:fld>
            <a:endParaRPr lang="en-US"/>
          </a:p>
        </p:txBody>
      </p:sp>
      <p:pic>
        <p:nvPicPr>
          <p:cNvPr id="4" name="Picture 3">
            <a:extLst>
              <a:ext uri="{FF2B5EF4-FFF2-40B4-BE49-F238E27FC236}">
                <a16:creationId xmlns:a16="http://schemas.microsoft.com/office/drawing/2014/main" id="{0D8CE32C-7097-FBB1-1E16-4924C177BAF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77418BFC-67F5-86A9-251B-8AEBFC0EF32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0367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F486-9558-0AC6-1D78-F845B6E163DB}"/>
              </a:ext>
            </a:extLst>
          </p:cNvPr>
          <p:cNvSpPr>
            <a:spLocks noGrp="1"/>
          </p:cNvSpPr>
          <p:nvPr>
            <p:ph type="title"/>
          </p:nvPr>
        </p:nvSpPr>
        <p:spPr>
          <a:xfrm>
            <a:off x="1182040" y="804862"/>
            <a:ext cx="3401992" cy="5121375"/>
          </a:xfrm>
        </p:spPr>
        <p:txBody>
          <a:bodyPr/>
          <a:lstStyle/>
          <a:p>
            <a:r>
              <a:rPr lang="en-US" sz="4000" b="1" dirty="0">
                <a:solidFill>
                  <a:schemeClr val="accent4"/>
                </a:solidFill>
              </a:rPr>
              <a:t>HOME-ARP</a:t>
            </a:r>
          </a:p>
        </p:txBody>
      </p:sp>
      <p:sp>
        <p:nvSpPr>
          <p:cNvPr id="3" name="Content Placeholder 2">
            <a:extLst>
              <a:ext uri="{FF2B5EF4-FFF2-40B4-BE49-F238E27FC236}">
                <a16:creationId xmlns:a16="http://schemas.microsoft.com/office/drawing/2014/main" id="{21724552-1851-C597-26CD-D44336A20683}"/>
              </a:ext>
            </a:extLst>
          </p:cNvPr>
          <p:cNvSpPr>
            <a:spLocks noGrp="1"/>
          </p:cNvSpPr>
          <p:nvPr>
            <p:ph sz="quarter" idx="10"/>
          </p:nvPr>
        </p:nvSpPr>
        <p:spPr>
          <a:xfrm>
            <a:off x="5579338" y="1270084"/>
            <a:ext cx="5716587" cy="5248276"/>
          </a:xfrm>
        </p:spPr>
        <p:txBody>
          <a:bodyPr>
            <a:normAutofit/>
          </a:bodyPr>
          <a:lstStyle/>
          <a:p>
            <a:r>
              <a:rPr lang="en-US" b="0" i="0" dirty="0">
                <a:solidFill>
                  <a:srgbClr val="4B4F58"/>
                </a:solidFill>
                <a:effectLst/>
                <a:latin typeface="Roboto" panose="02000000000000000000" pitchFamily="2" charset="0"/>
              </a:rPr>
              <a:t>To address the need for homelessness assistance and supportive services, Congress appropriated ARP funds to be administered through HOME to perform four activities that must primarily benefit qualifying individuals and families who are homeless, at risk of homelessness, or in other vulnerable populations.</a:t>
            </a:r>
          </a:p>
          <a:p>
            <a:pPr marL="914400" lvl="1" indent="-457200">
              <a:buFont typeface="+mj-lt"/>
              <a:buAutoNum type="arabicPeriod"/>
            </a:pPr>
            <a:r>
              <a:rPr lang="en-US" dirty="0">
                <a:solidFill>
                  <a:srgbClr val="4B4F58"/>
                </a:solidFill>
                <a:latin typeface="Roboto" panose="02000000000000000000" pitchFamily="2" charset="0"/>
              </a:rPr>
              <a:t>Rental Development </a:t>
            </a:r>
          </a:p>
          <a:p>
            <a:pPr marL="914400" lvl="1" indent="-457200">
              <a:buFont typeface="+mj-lt"/>
              <a:buAutoNum type="arabicPeriod"/>
            </a:pPr>
            <a:r>
              <a:rPr lang="en-US" dirty="0">
                <a:solidFill>
                  <a:srgbClr val="4B4F58"/>
                </a:solidFill>
                <a:latin typeface="Roboto" panose="02000000000000000000" pitchFamily="2" charset="0"/>
              </a:rPr>
              <a:t>TBRA</a:t>
            </a:r>
          </a:p>
          <a:p>
            <a:pPr marL="914400" lvl="1" indent="-457200">
              <a:buFont typeface="+mj-lt"/>
              <a:buAutoNum type="arabicPeriod"/>
            </a:pPr>
            <a:r>
              <a:rPr lang="en-US" dirty="0">
                <a:solidFill>
                  <a:srgbClr val="4B4F58"/>
                </a:solidFill>
                <a:latin typeface="Roboto" panose="02000000000000000000" pitchFamily="2" charset="0"/>
              </a:rPr>
              <a:t>Supportive Services </a:t>
            </a:r>
          </a:p>
          <a:p>
            <a:pPr marL="914400" lvl="1" indent="-457200">
              <a:buFont typeface="+mj-lt"/>
              <a:buAutoNum type="arabicPeriod"/>
            </a:pPr>
            <a:r>
              <a:rPr lang="en-US" dirty="0">
                <a:solidFill>
                  <a:srgbClr val="4B4F58"/>
                </a:solidFill>
                <a:latin typeface="Roboto" panose="02000000000000000000" pitchFamily="2" charset="0"/>
              </a:rPr>
              <a:t>NCS</a:t>
            </a:r>
            <a:endParaRPr lang="en-US" dirty="0"/>
          </a:p>
          <a:p>
            <a:endParaRPr lang="en-US" dirty="0"/>
          </a:p>
        </p:txBody>
      </p:sp>
      <p:pic>
        <p:nvPicPr>
          <p:cNvPr id="4" name="Picture 3">
            <a:extLst>
              <a:ext uri="{FF2B5EF4-FFF2-40B4-BE49-F238E27FC236}">
                <a16:creationId xmlns:a16="http://schemas.microsoft.com/office/drawing/2014/main" id="{51A73A0D-136C-A0E1-161B-728A77A8282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E980D743-6654-B109-5470-0F6ECE7F77F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66322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4C8D-55CE-E1C0-8C63-C2B415041EBB}"/>
              </a:ext>
            </a:extLst>
          </p:cNvPr>
          <p:cNvSpPr>
            <a:spLocks noGrp="1"/>
          </p:cNvSpPr>
          <p:nvPr>
            <p:ph type="title"/>
          </p:nvPr>
        </p:nvSpPr>
        <p:spPr>
          <a:xfrm>
            <a:off x="1342461" y="804862"/>
            <a:ext cx="3401992" cy="5121375"/>
          </a:xfrm>
        </p:spPr>
        <p:txBody>
          <a:bodyPr/>
          <a:lstStyle/>
          <a:p>
            <a:r>
              <a:rPr lang="en-US" sz="4000" b="1" dirty="0">
                <a:solidFill>
                  <a:schemeClr val="accent4"/>
                </a:solidFill>
              </a:rPr>
              <a:t>HOME-ARP</a:t>
            </a:r>
          </a:p>
        </p:txBody>
      </p:sp>
      <p:sp>
        <p:nvSpPr>
          <p:cNvPr id="3" name="Content Placeholder 2">
            <a:extLst>
              <a:ext uri="{FF2B5EF4-FFF2-40B4-BE49-F238E27FC236}">
                <a16:creationId xmlns:a16="http://schemas.microsoft.com/office/drawing/2014/main" id="{EB0AF504-4634-A36C-8F04-8AF98A3CA1A4}"/>
              </a:ext>
            </a:extLst>
          </p:cNvPr>
          <p:cNvSpPr>
            <a:spLocks noGrp="1"/>
          </p:cNvSpPr>
          <p:nvPr>
            <p:ph sz="quarter" idx="10"/>
          </p:nvPr>
        </p:nvSpPr>
        <p:spPr>
          <a:xfrm>
            <a:off x="5497124" y="1061537"/>
            <a:ext cx="5716587" cy="5248276"/>
          </a:xfrm>
        </p:spPr>
        <p:txBody>
          <a:bodyPr/>
          <a:lstStyle/>
          <a:p>
            <a:r>
              <a:rPr lang="en-US" sz="2400" dirty="0">
                <a:solidFill>
                  <a:schemeClr val="bg2">
                    <a:lumMod val="10000"/>
                  </a:schemeClr>
                </a:solidFill>
              </a:rPr>
              <a:t>Eligible Applicants/Qualifying Populations (QP) </a:t>
            </a:r>
          </a:p>
          <a:p>
            <a:pPr lvl="1">
              <a:lnSpc>
                <a:spcPct val="150000"/>
              </a:lnSpc>
            </a:pPr>
            <a:r>
              <a:rPr lang="en-US" sz="2400" dirty="0">
                <a:solidFill>
                  <a:schemeClr val="bg2">
                    <a:lumMod val="10000"/>
                  </a:schemeClr>
                </a:solidFill>
              </a:rPr>
              <a:t>QP1- Homeless </a:t>
            </a:r>
          </a:p>
          <a:p>
            <a:pPr lvl="1">
              <a:lnSpc>
                <a:spcPct val="150000"/>
              </a:lnSpc>
            </a:pPr>
            <a:r>
              <a:rPr lang="en-US" sz="2400" dirty="0">
                <a:solidFill>
                  <a:schemeClr val="bg2">
                    <a:lumMod val="10000"/>
                  </a:schemeClr>
                </a:solidFill>
              </a:rPr>
              <a:t>QP2- At Risk of Homelessness 30% AMI</a:t>
            </a:r>
          </a:p>
          <a:p>
            <a:pPr lvl="1">
              <a:lnSpc>
                <a:spcPct val="150000"/>
              </a:lnSpc>
            </a:pPr>
            <a:r>
              <a:rPr lang="en-US" sz="2400" dirty="0">
                <a:solidFill>
                  <a:schemeClr val="bg2">
                    <a:lumMod val="10000"/>
                  </a:schemeClr>
                </a:solidFill>
              </a:rPr>
              <a:t>QP3- Victim of Domestic Violence</a:t>
            </a:r>
          </a:p>
          <a:p>
            <a:pPr lvl="1">
              <a:lnSpc>
                <a:spcPct val="150000"/>
              </a:lnSpc>
            </a:pPr>
            <a:r>
              <a:rPr lang="en-US" sz="2400" dirty="0">
                <a:solidFill>
                  <a:schemeClr val="bg2">
                    <a:lumMod val="10000"/>
                  </a:schemeClr>
                </a:solidFill>
              </a:rPr>
              <a:t>QP4- All other unstably housed populations. </a:t>
            </a:r>
          </a:p>
        </p:txBody>
      </p:sp>
      <p:pic>
        <p:nvPicPr>
          <p:cNvPr id="4" name="Picture 3">
            <a:extLst>
              <a:ext uri="{FF2B5EF4-FFF2-40B4-BE49-F238E27FC236}">
                <a16:creationId xmlns:a16="http://schemas.microsoft.com/office/drawing/2014/main" id="{58A32E2D-3946-74B3-F1C0-78A6742EF84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904F9CDD-E738-D390-5FD5-914539BE54F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9668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B2DED-D4E0-DA72-74F4-3AFD26951F2B}"/>
              </a:ext>
            </a:extLst>
          </p:cNvPr>
          <p:cNvSpPr>
            <a:spLocks noGrp="1"/>
          </p:cNvSpPr>
          <p:nvPr>
            <p:ph type="title"/>
          </p:nvPr>
        </p:nvSpPr>
        <p:spPr>
          <a:xfrm>
            <a:off x="1390587" y="804863"/>
            <a:ext cx="3401992" cy="5121375"/>
          </a:xfrm>
        </p:spPr>
        <p:txBody>
          <a:bodyPr/>
          <a:lstStyle/>
          <a:p>
            <a:r>
              <a:rPr lang="en-US" sz="4000" b="1" dirty="0">
                <a:solidFill>
                  <a:schemeClr val="accent4"/>
                </a:solidFill>
              </a:rPr>
              <a:t>CHOICE</a:t>
            </a:r>
          </a:p>
        </p:txBody>
      </p:sp>
      <p:sp>
        <p:nvSpPr>
          <p:cNvPr id="3" name="Content Placeholder 2">
            <a:extLst>
              <a:ext uri="{FF2B5EF4-FFF2-40B4-BE49-F238E27FC236}">
                <a16:creationId xmlns:a16="http://schemas.microsoft.com/office/drawing/2014/main" id="{A1DFDBDA-9A6F-2795-D768-8CFBF1D5C6A2}"/>
              </a:ext>
            </a:extLst>
          </p:cNvPr>
          <p:cNvSpPr>
            <a:spLocks noGrp="1"/>
          </p:cNvSpPr>
          <p:nvPr>
            <p:ph sz="quarter" idx="10"/>
          </p:nvPr>
        </p:nvSpPr>
        <p:spPr/>
        <p:txBody>
          <a:bodyPr/>
          <a:lstStyle/>
          <a:p>
            <a:r>
              <a:rPr lang="en-US" b="0" i="0" dirty="0">
                <a:solidFill>
                  <a:srgbClr val="4B4F58"/>
                </a:solidFill>
                <a:effectLst/>
                <a:latin typeface="Roboto" panose="02000000000000000000" pitchFamily="2" charset="0"/>
              </a:rPr>
              <a:t>A Partnership between Mississippi Home Corporation, Mississippi Department of Mental Health, Mississippi Division of Medicaid, and Mississippi's Community Mental Health Centers. CHOICE provides rental assistance to make housing affordable for individuals with serious mental illness (SMI). Community Mental Health Centers provide services appropriate to the individual based on their individual needs.</a:t>
            </a:r>
            <a:endParaRPr lang="en-US" dirty="0"/>
          </a:p>
        </p:txBody>
      </p:sp>
      <p:pic>
        <p:nvPicPr>
          <p:cNvPr id="4" name="Picture 3">
            <a:extLst>
              <a:ext uri="{FF2B5EF4-FFF2-40B4-BE49-F238E27FC236}">
                <a16:creationId xmlns:a16="http://schemas.microsoft.com/office/drawing/2014/main" id="{A9A1E8A8-1E3A-59B5-E1E8-341D84D43C1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53CB68A4-00F1-C021-D17E-46970B61497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79309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0FC3-5CFE-3BF3-0BB9-15C1278AAD26}"/>
              </a:ext>
            </a:extLst>
          </p:cNvPr>
          <p:cNvSpPr>
            <a:spLocks noGrp="1"/>
          </p:cNvSpPr>
          <p:nvPr>
            <p:ph type="title"/>
          </p:nvPr>
        </p:nvSpPr>
        <p:spPr>
          <a:xfrm>
            <a:off x="1310377" y="931764"/>
            <a:ext cx="3401992" cy="5121375"/>
          </a:xfrm>
        </p:spPr>
        <p:txBody>
          <a:bodyPr/>
          <a:lstStyle/>
          <a:p>
            <a:r>
              <a:rPr lang="en-US" sz="4000" b="1" dirty="0">
                <a:solidFill>
                  <a:schemeClr val="accent4"/>
                </a:solidFill>
              </a:rPr>
              <a:t>CHOICE</a:t>
            </a:r>
          </a:p>
        </p:txBody>
      </p:sp>
      <p:sp>
        <p:nvSpPr>
          <p:cNvPr id="3" name="Content Placeholder 2">
            <a:extLst>
              <a:ext uri="{FF2B5EF4-FFF2-40B4-BE49-F238E27FC236}">
                <a16:creationId xmlns:a16="http://schemas.microsoft.com/office/drawing/2014/main" id="{05AE50AE-72C1-B314-A4B5-8D25404A93FC}"/>
              </a:ext>
            </a:extLst>
          </p:cNvPr>
          <p:cNvSpPr>
            <a:spLocks noGrp="1"/>
          </p:cNvSpPr>
          <p:nvPr>
            <p:ph sz="quarter" idx="10"/>
          </p:nvPr>
        </p:nvSpPr>
        <p:spPr/>
        <p:txBody>
          <a:bodyPr>
            <a:normAutofit/>
          </a:bodyPr>
          <a:lstStyle/>
          <a:p>
            <a:pPr>
              <a:lnSpc>
                <a:spcPct val="150000"/>
              </a:lnSpc>
            </a:pPr>
            <a:r>
              <a:rPr lang="en-US" sz="3200" dirty="0">
                <a:solidFill>
                  <a:schemeClr val="bg2">
                    <a:lumMod val="10000"/>
                  </a:schemeClr>
                </a:solidFill>
              </a:rPr>
              <a:t>Individuals with a Serious Mental Illness (SMI)</a:t>
            </a:r>
          </a:p>
          <a:p>
            <a:pPr marL="0" indent="0">
              <a:lnSpc>
                <a:spcPct val="150000"/>
              </a:lnSpc>
              <a:buNone/>
            </a:pPr>
            <a:r>
              <a:rPr lang="en-US" sz="3200" dirty="0">
                <a:solidFill>
                  <a:schemeClr val="bg2">
                    <a:lumMod val="10000"/>
                  </a:schemeClr>
                </a:solidFill>
              </a:rPr>
              <a:t>		and</a:t>
            </a:r>
          </a:p>
          <a:p>
            <a:pPr>
              <a:lnSpc>
                <a:spcPct val="150000"/>
              </a:lnSpc>
            </a:pPr>
            <a:r>
              <a:rPr lang="en-US" sz="3200" dirty="0">
                <a:solidFill>
                  <a:schemeClr val="bg2">
                    <a:lumMod val="10000"/>
                  </a:schemeClr>
                </a:solidFill>
              </a:rPr>
              <a:t>Meeting one of the 3 CHOICE Priorities </a:t>
            </a:r>
          </a:p>
        </p:txBody>
      </p:sp>
      <p:pic>
        <p:nvPicPr>
          <p:cNvPr id="4" name="Picture 3">
            <a:extLst>
              <a:ext uri="{FF2B5EF4-FFF2-40B4-BE49-F238E27FC236}">
                <a16:creationId xmlns:a16="http://schemas.microsoft.com/office/drawing/2014/main" id="{817431BB-C901-A893-94FF-79AB29E5BFE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743F81D8-A94F-919C-EE77-94DD74BA534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0921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D6BF-BF0F-BD85-EF1D-1D2A59B1B0C1}"/>
              </a:ext>
            </a:extLst>
          </p:cNvPr>
          <p:cNvSpPr>
            <a:spLocks noGrp="1"/>
          </p:cNvSpPr>
          <p:nvPr>
            <p:ph type="title"/>
          </p:nvPr>
        </p:nvSpPr>
        <p:spPr>
          <a:xfrm>
            <a:off x="838200" y="2343701"/>
            <a:ext cx="10515600" cy="1229033"/>
          </a:xfrm>
        </p:spPr>
        <p:txBody>
          <a:bodyPr anchor="b">
            <a:normAutofit/>
          </a:bodyPr>
          <a:lstStyle/>
          <a:p>
            <a:pPr algn="l"/>
            <a:r>
              <a:rPr lang="en-US" sz="4000" b="1" dirty="0">
                <a:solidFill>
                  <a:schemeClr val="accent4"/>
                </a:solidFill>
              </a:rPr>
              <a:t>Program Crosswalk </a:t>
            </a:r>
          </a:p>
        </p:txBody>
      </p:sp>
      <p:sp>
        <p:nvSpPr>
          <p:cNvPr id="11" name="Slide Number Placeholder 4">
            <a:extLst>
              <a:ext uri="{FF2B5EF4-FFF2-40B4-BE49-F238E27FC236}">
                <a16:creationId xmlns:a16="http://schemas.microsoft.com/office/drawing/2014/main" id="{030A5B9D-35D8-F34C-ABA5-8C442052445D}"/>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24</a:t>
            </a:fld>
            <a:endParaRPr lang="en-US"/>
          </a:p>
        </p:txBody>
      </p:sp>
      <p:pic>
        <p:nvPicPr>
          <p:cNvPr id="3" name="Picture 2">
            <a:extLst>
              <a:ext uri="{FF2B5EF4-FFF2-40B4-BE49-F238E27FC236}">
                <a16:creationId xmlns:a16="http://schemas.microsoft.com/office/drawing/2014/main" id="{C754E1FF-D2BE-B6FF-70E0-66F624A0002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9AA829D-F561-C831-24A0-2FFD11D6307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pic>
        <p:nvPicPr>
          <p:cNvPr id="8" name="Picture 7">
            <a:extLst>
              <a:ext uri="{FF2B5EF4-FFF2-40B4-BE49-F238E27FC236}">
                <a16:creationId xmlns:a16="http://schemas.microsoft.com/office/drawing/2014/main" id="{6A34E8D5-53A8-FE58-9181-88E147099BCE}"/>
              </a:ext>
            </a:extLst>
          </p:cNvPr>
          <p:cNvPicPr>
            <a:picLocks noChangeAspect="1"/>
          </p:cNvPicPr>
          <p:nvPr/>
        </p:nvPicPr>
        <p:blipFill>
          <a:blip r:embed="rId4"/>
          <a:stretch>
            <a:fillRect/>
          </a:stretch>
        </p:blipFill>
        <p:spPr>
          <a:xfrm>
            <a:off x="7418298" y="2117558"/>
            <a:ext cx="3650756" cy="3429000"/>
          </a:xfrm>
          <a:prstGeom prst="rect">
            <a:avLst/>
          </a:prstGeom>
        </p:spPr>
      </p:pic>
    </p:spTree>
    <p:extLst>
      <p:ext uri="{BB962C8B-B14F-4D97-AF65-F5344CB8AC3E}">
        <p14:creationId xmlns:p14="http://schemas.microsoft.com/office/powerpoint/2010/main" val="369894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4159CBAC-3488-626A-74EB-272C18E8275F}"/>
              </a:ext>
            </a:extLst>
          </p:cNvPr>
          <p:cNvSpPr txBox="1"/>
          <p:nvPr/>
        </p:nvSpPr>
        <p:spPr>
          <a:xfrm>
            <a:off x="838200" y="799420"/>
            <a:ext cx="10515600" cy="1215894"/>
          </a:xfrm>
          <a:prstGeom prst="rect">
            <a:avLst/>
          </a:prstGeom>
        </p:spPr>
        <p:style>
          <a:lnRef idx="0">
            <a:scrgbClr r="0" g="0" b="0"/>
          </a:lnRef>
          <a:fillRef idx="0">
            <a:scrgbClr r="0" g="0" b="0"/>
          </a:fillRef>
          <a:effectRef idx="0">
            <a:scrgbClr r="0" g="0" b="0"/>
          </a:effectRef>
          <a:fontRef idx="minor">
            <a:schemeClr val="dk1"/>
          </a:fontRef>
        </p:style>
        <p:txBody>
          <a:bodyPr rtlCol="0" anchor="ctr" anchorCtr="1">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ct val="90000"/>
              </a:lnSpc>
              <a:spcBef>
                <a:spcPct val="0"/>
              </a:spcBef>
              <a:spcAft>
                <a:spcPts val="600"/>
              </a:spcAft>
            </a:pPr>
            <a:r>
              <a:rPr lang="en-US" sz="2400" b="1" kern="1200" cap="all" spc="100" baseline="0" dirty="0">
                <a:solidFill>
                  <a:schemeClr val="accent4"/>
                </a:solidFill>
                <a:latin typeface="+mj-lt"/>
                <a:ea typeface="+mj-ea"/>
                <a:cs typeface="+mj-cs"/>
              </a:rPr>
              <a:t>Deeper target 30% AMI</a:t>
            </a:r>
          </a:p>
        </p:txBody>
      </p:sp>
      <p:sp>
        <p:nvSpPr>
          <p:cNvPr id="2" name="Slide Number Placeholder 1">
            <a:extLst>
              <a:ext uri="{FF2B5EF4-FFF2-40B4-BE49-F238E27FC236}">
                <a16:creationId xmlns:a16="http://schemas.microsoft.com/office/drawing/2014/main" id="{FC33D9A3-5394-9839-836B-4501E1E1C9E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2A5F21F-C508-468F-9931-6B4118C75A16}" type="slidenum">
              <a:rPr lang="en-US" smtClean="0"/>
              <a:pPr>
                <a:spcAft>
                  <a:spcPts val="600"/>
                </a:spcAft>
              </a:pPr>
              <a:t>25</a:t>
            </a:fld>
            <a:endParaRPr lang="en-US"/>
          </a:p>
        </p:txBody>
      </p:sp>
      <p:pic>
        <p:nvPicPr>
          <p:cNvPr id="6" name="Picture 5">
            <a:extLst>
              <a:ext uri="{FF2B5EF4-FFF2-40B4-BE49-F238E27FC236}">
                <a16:creationId xmlns:a16="http://schemas.microsoft.com/office/drawing/2014/main" id="{DDDD9D82-F205-4A93-6673-38D673D08074}"/>
              </a:ext>
            </a:extLst>
          </p:cNvPr>
          <p:cNvPicPr>
            <a:picLocks noChangeAspect="1"/>
          </p:cNvPicPr>
          <p:nvPr/>
        </p:nvPicPr>
        <p:blipFill>
          <a:blip r:embed="rId2"/>
          <a:stretch>
            <a:fillRect/>
          </a:stretch>
        </p:blipFill>
        <p:spPr>
          <a:xfrm>
            <a:off x="192593" y="2319129"/>
            <a:ext cx="11465169" cy="2517512"/>
          </a:xfrm>
          <a:prstGeom prst="rect">
            <a:avLst/>
          </a:prstGeom>
        </p:spPr>
      </p:pic>
    </p:spTree>
    <p:extLst>
      <p:ext uri="{BB962C8B-B14F-4D97-AF65-F5344CB8AC3E}">
        <p14:creationId xmlns:p14="http://schemas.microsoft.com/office/powerpoint/2010/main" val="68293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B2B43-7B42-41B3-2706-756AB990E088}"/>
              </a:ext>
            </a:extLst>
          </p:cNvPr>
          <p:cNvPicPr>
            <a:picLocks noChangeAspect="1"/>
          </p:cNvPicPr>
          <p:nvPr/>
        </p:nvPicPr>
        <p:blipFill>
          <a:blip r:embed="rId3"/>
          <a:stretch>
            <a:fillRect/>
          </a:stretch>
        </p:blipFill>
        <p:spPr>
          <a:xfrm>
            <a:off x="132080" y="143900"/>
            <a:ext cx="11927839" cy="6570200"/>
          </a:xfrm>
          <a:prstGeom prst="rect">
            <a:avLst/>
          </a:prstGeom>
        </p:spPr>
      </p:pic>
    </p:spTree>
    <p:extLst>
      <p:ext uri="{BB962C8B-B14F-4D97-AF65-F5344CB8AC3E}">
        <p14:creationId xmlns:p14="http://schemas.microsoft.com/office/powerpoint/2010/main" val="3766185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791093-89C2-8508-8D81-42F419ED3B2C}"/>
              </a:ext>
            </a:extLst>
          </p:cNvPr>
          <p:cNvPicPr>
            <a:picLocks noChangeAspect="1"/>
          </p:cNvPicPr>
          <p:nvPr/>
        </p:nvPicPr>
        <p:blipFill>
          <a:blip r:embed="rId3"/>
          <a:stretch>
            <a:fillRect/>
          </a:stretch>
        </p:blipFill>
        <p:spPr>
          <a:xfrm>
            <a:off x="0" y="531852"/>
            <a:ext cx="12192000" cy="6188633"/>
          </a:xfrm>
          <a:prstGeom prst="rect">
            <a:avLst/>
          </a:prstGeom>
        </p:spPr>
      </p:pic>
    </p:spTree>
    <p:extLst>
      <p:ext uri="{BB962C8B-B14F-4D97-AF65-F5344CB8AC3E}">
        <p14:creationId xmlns:p14="http://schemas.microsoft.com/office/powerpoint/2010/main" val="313411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9BC83-9E5E-5CF3-5575-A0B1A7CEEF1B}"/>
              </a:ext>
            </a:extLst>
          </p:cNvPr>
          <p:cNvPicPr>
            <a:picLocks noChangeAspect="1"/>
          </p:cNvPicPr>
          <p:nvPr/>
        </p:nvPicPr>
        <p:blipFill>
          <a:blip r:embed="rId3"/>
          <a:stretch>
            <a:fillRect/>
          </a:stretch>
        </p:blipFill>
        <p:spPr>
          <a:xfrm>
            <a:off x="1365504" y="0"/>
            <a:ext cx="9460992" cy="6858000"/>
          </a:xfrm>
          <a:prstGeom prst="rect">
            <a:avLst/>
          </a:prstGeom>
        </p:spPr>
      </p:pic>
    </p:spTree>
    <p:extLst>
      <p:ext uri="{BB962C8B-B14F-4D97-AF65-F5344CB8AC3E}">
        <p14:creationId xmlns:p14="http://schemas.microsoft.com/office/powerpoint/2010/main" val="2507615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32A14-4DA5-3C3C-376D-4046FD77C275}"/>
              </a:ext>
            </a:extLst>
          </p:cNvPr>
          <p:cNvPicPr>
            <a:picLocks noChangeAspect="1"/>
          </p:cNvPicPr>
          <p:nvPr/>
        </p:nvPicPr>
        <p:blipFill>
          <a:blip r:embed="rId3"/>
          <a:stretch>
            <a:fillRect/>
          </a:stretch>
        </p:blipFill>
        <p:spPr>
          <a:xfrm>
            <a:off x="0" y="1472184"/>
            <a:ext cx="12192000" cy="3913632"/>
          </a:xfrm>
          <a:prstGeom prst="rect">
            <a:avLst/>
          </a:prstGeom>
        </p:spPr>
      </p:pic>
    </p:spTree>
    <p:extLst>
      <p:ext uri="{BB962C8B-B14F-4D97-AF65-F5344CB8AC3E}">
        <p14:creationId xmlns:p14="http://schemas.microsoft.com/office/powerpoint/2010/main" val="112479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42009-13CC-91C9-D0CA-3C437A6A25BF}"/>
              </a:ext>
            </a:extLst>
          </p:cNvPr>
          <p:cNvPicPr>
            <a:picLocks noChangeAspect="1"/>
          </p:cNvPicPr>
          <p:nvPr/>
        </p:nvPicPr>
        <p:blipFill>
          <a:blip r:embed="rId2"/>
          <a:srcRect t="40154" b="17840"/>
          <a:stretch>
            <a:fillRect/>
          </a:stretch>
        </p:blipFill>
        <p:spPr>
          <a:xfrm>
            <a:off x="0" y="1736625"/>
            <a:ext cx="12192000" cy="5121375"/>
          </a:xfrm>
          <a:prstGeom prst="rect">
            <a:avLst/>
          </a:prstGeom>
          <a:noFill/>
        </p:spPr>
      </p:pic>
      <p:sp>
        <p:nvSpPr>
          <p:cNvPr id="10" name="Slide Number Placeholder 3">
            <a:extLst>
              <a:ext uri="{FF2B5EF4-FFF2-40B4-BE49-F238E27FC236}">
                <a16:creationId xmlns:a16="http://schemas.microsoft.com/office/drawing/2014/main" id="{68DFA8AD-B2FE-3A32-7375-007FB3727466}"/>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3</a:t>
            </a:fld>
            <a:endParaRPr lang="en-US"/>
          </a:p>
        </p:txBody>
      </p:sp>
      <p:sp>
        <p:nvSpPr>
          <p:cNvPr id="4" name="TextBox 3">
            <a:extLst>
              <a:ext uri="{FF2B5EF4-FFF2-40B4-BE49-F238E27FC236}">
                <a16:creationId xmlns:a16="http://schemas.microsoft.com/office/drawing/2014/main" id="{19E6597F-9EEB-4418-1D3F-96DDB103CE90}"/>
              </a:ext>
            </a:extLst>
          </p:cNvPr>
          <p:cNvSpPr txBox="1"/>
          <p:nvPr/>
        </p:nvSpPr>
        <p:spPr>
          <a:xfrm>
            <a:off x="398585" y="539262"/>
            <a:ext cx="10955215" cy="1200329"/>
          </a:xfrm>
          <a:prstGeom prst="rect">
            <a:avLst/>
          </a:prstGeom>
          <a:noFill/>
        </p:spPr>
        <p:txBody>
          <a:bodyPr wrap="square" rtlCol="0">
            <a:spAutoFit/>
          </a:bodyPr>
          <a:lstStyle/>
          <a:p>
            <a:r>
              <a:rPr lang="en-US" sz="3600" b="1" dirty="0">
                <a:solidFill>
                  <a:schemeClr val="accent4"/>
                </a:solidFill>
              </a:rPr>
              <a:t>MHC Programs Crosswalk 2026</a:t>
            </a:r>
          </a:p>
          <a:p>
            <a:r>
              <a:rPr lang="en-US" sz="3600" dirty="0">
                <a:solidFill>
                  <a:schemeClr val="accent4"/>
                </a:solidFill>
              </a:rPr>
              <a:t>Housing Development &amp; Housing Services</a:t>
            </a:r>
          </a:p>
        </p:txBody>
      </p:sp>
    </p:spTree>
    <p:extLst>
      <p:ext uri="{BB962C8B-B14F-4D97-AF65-F5344CB8AC3E}">
        <p14:creationId xmlns:p14="http://schemas.microsoft.com/office/powerpoint/2010/main" val="3067975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B931270-0B1F-506B-2C3A-679D6AAA7F04}"/>
              </a:ext>
            </a:extLst>
          </p:cNvPr>
          <p:cNvSpPr txBox="1"/>
          <p:nvPr/>
        </p:nvSpPr>
        <p:spPr>
          <a:xfrm>
            <a:off x="1067174" y="2274838"/>
            <a:ext cx="5895100" cy="2308324"/>
          </a:xfrm>
          <a:prstGeom prst="rect">
            <a:avLst/>
          </a:prstGeom>
          <a:noFill/>
        </p:spPr>
        <p:txBody>
          <a:bodyPr wrap="square" rtlCol="0">
            <a:spAutoFit/>
          </a:bodyPr>
          <a:lstStyle/>
          <a:p>
            <a:pPr algn="ctr"/>
            <a:r>
              <a:rPr lang="en-US" sz="3600" b="1" dirty="0">
                <a:solidFill>
                  <a:schemeClr val="accent4"/>
                </a:solidFill>
              </a:rPr>
              <a:t>Now that we see how the programs overlap, let's consider what that means and its impact.</a:t>
            </a:r>
          </a:p>
        </p:txBody>
      </p:sp>
      <p:pic>
        <p:nvPicPr>
          <p:cNvPr id="2" name="Picture 1">
            <a:extLst>
              <a:ext uri="{FF2B5EF4-FFF2-40B4-BE49-F238E27FC236}">
                <a16:creationId xmlns:a16="http://schemas.microsoft.com/office/drawing/2014/main" id="{C2066BCB-2DD9-9979-7BAF-567D76D7C15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4B446325-23CD-CAED-3D6F-9E03D18AC16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pic>
        <p:nvPicPr>
          <p:cNvPr id="4" name="Picture 3">
            <a:extLst>
              <a:ext uri="{FF2B5EF4-FFF2-40B4-BE49-F238E27FC236}">
                <a16:creationId xmlns:a16="http://schemas.microsoft.com/office/drawing/2014/main" id="{C360ECB1-60B1-29B1-4453-8DBB4879E0E7}"/>
              </a:ext>
            </a:extLst>
          </p:cNvPr>
          <p:cNvPicPr>
            <a:picLocks noChangeAspect="1"/>
          </p:cNvPicPr>
          <p:nvPr/>
        </p:nvPicPr>
        <p:blipFill>
          <a:blip r:embed="rId4"/>
          <a:srcRect l="8374" r="24837"/>
          <a:stretch>
            <a:fillRect/>
          </a:stretch>
        </p:blipFill>
        <p:spPr>
          <a:xfrm>
            <a:off x="7138736" y="1812399"/>
            <a:ext cx="4323057" cy="3532511"/>
          </a:xfrm>
          <a:prstGeom prst="rect">
            <a:avLst/>
          </a:prstGeom>
        </p:spPr>
      </p:pic>
    </p:spTree>
    <p:extLst>
      <p:ext uri="{BB962C8B-B14F-4D97-AF65-F5344CB8AC3E}">
        <p14:creationId xmlns:p14="http://schemas.microsoft.com/office/powerpoint/2010/main" val="56204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7C6C-185E-A764-1156-CB4DA9E6F4C1}"/>
              </a:ext>
            </a:extLst>
          </p:cNvPr>
          <p:cNvSpPr>
            <a:spLocks noGrp="1"/>
          </p:cNvSpPr>
          <p:nvPr>
            <p:ph type="title"/>
          </p:nvPr>
        </p:nvSpPr>
        <p:spPr>
          <a:xfrm>
            <a:off x="838200" y="2103437"/>
            <a:ext cx="10515600" cy="1325563"/>
          </a:xfrm>
        </p:spPr>
        <p:txBody>
          <a:bodyPr>
            <a:normAutofit fontScale="90000"/>
          </a:bodyPr>
          <a:lstStyle/>
          <a:p>
            <a:pPr algn="ctr"/>
            <a:r>
              <a:rPr lang="en-US" b="1" dirty="0">
                <a:solidFill>
                  <a:schemeClr val="accent4"/>
                </a:solidFill>
              </a:rPr>
              <a:t>Housing Development and Housing Services  Programs</a:t>
            </a:r>
            <a:br>
              <a:rPr lang="en-US" dirty="0"/>
            </a:br>
            <a:br>
              <a:rPr lang="en-US" dirty="0">
                <a:solidFill>
                  <a:schemeClr val="accent4"/>
                </a:solidFill>
              </a:rPr>
            </a:br>
            <a:r>
              <a:rPr lang="en-US" dirty="0">
                <a:solidFill>
                  <a:schemeClr val="accent4"/>
                </a:solidFill>
              </a:rPr>
              <a:t>Supportive Services &amp; TBRA</a:t>
            </a:r>
          </a:p>
        </p:txBody>
      </p:sp>
      <p:pic>
        <p:nvPicPr>
          <p:cNvPr id="3" name="Picture 2">
            <a:extLst>
              <a:ext uri="{FF2B5EF4-FFF2-40B4-BE49-F238E27FC236}">
                <a16:creationId xmlns:a16="http://schemas.microsoft.com/office/drawing/2014/main" id="{0B8468CB-6342-A0DD-F70B-04C2BFDA048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245467"/>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9831DE2F-35B7-60D0-B5AE-313897C16F9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3679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1757-18E2-3F96-60CE-5F2025BF2045}"/>
              </a:ext>
            </a:extLst>
          </p:cNvPr>
          <p:cNvSpPr>
            <a:spLocks noGrp="1"/>
          </p:cNvSpPr>
          <p:nvPr>
            <p:ph type="title"/>
          </p:nvPr>
        </p:nvSpPr>
        <p:spPr>
          <a:xfrm>
            <a:off x="896075" y="855747"/>
            <a:ext cx="4143939" cy="5121375"/>
          </a:xfrm>
        </p:spPr>
        <p:txBody>
          <a:bodyPr>
            <a:normAutofit/>
          </a:bodyPr>
          <a:lstStyle/>
          <a:p>
            <a:r>
              <a:rPr lang="en-US" sz="3500" b="1" dirty="0">
                <a:solidFill>
                  <a:schemeClr val="accent4"/>
                </a:solidFill>
              </a:rPr>
              <a:t>Rental Development Challenges</a:t>
            </a:r>
            <a:r>
              <a:rPr lang="en-US" b="1" dirty="0">
                <a:solidFill>
                  <a:schemeClr val="accent4"/>
                </a:solidFill>
              </a:rPr>
              <a:t>	 </a:t>
            </a:r>
          </a:p>
        </p:txBody>
      </p:sp>
      <p:sp>
        <p:nvSpPr>
          <p:cNvPr id="3" name="Content Placeholder 2">
            <a:extLst>
              <a:ext uri="{FF2B5EF4-FFF2-40B4-BE49-F238E27FC236}">
                <a16:creationId xmlns:a16="http://schemas.microsoft.com/office/drawing/2014/main" id="{B1CBDEF8-1383-F245-5648-7379991D3C2D}"/>
              </a:ext>
            </a:extLst>
          </p:cNvPr>
          <p:cNvSpPr>
            <a:spLocks noGrp="1"/>
          </p:cNvSpPr>
          <p:nvPr>
            <p:ph sz="quarter" idx="10"/>
          </p:nvPr>
        </p:nvSpPr>
        <p:spPr/>
        <p:txBody>
          <a:bodyPr>
            <a:normAutofit/>
          </a:bodyPr>
          <a:lstStyle/>
          <a:p>
            <a:r>
              <a:rPr lang="en-US" sz="2600" dirty="0">
                <a:solidFill>
                  <a:schemeClr val="bg2">
                    <a:lumMod val="10000"/>
                  </a:schemeClr>
                </a:solidFill>
              </a:rPr>
              <a:t>Difficulty locating targeted population.</a:t>
            </a:r>
          </a:p>
          <a:p>
            <a:r>
              <a:rPr lang="en-US" sz="2600" dirty="0">
                <a:solidFill>
                  <a:schemeClr val="bg2">
                    <a:lumMod val="10000"/>
                  </a:schemeClr>
                </a:solidFill>
              </a:rPr>
              <a:t>Concerns about occupancy due to income. </a:t>
            </a:r>
          </a:p>
          <a:p>
            <a:r>
              <a:rPr lang="en-US" sz="2600" dirty="0">
                <a:solidFill>
                  <a:schemeClr val="bg2">
                    <a:lumMod val="10000"/>
                  </a:schemeClr>
                </a:solidFill>
              </a:rPr>
              <a:t>Tenants may lack access to critical resources or support services</a:t>
            </a:r>
            <a:r>
              <a:rPr lang="en-US" sz="2600" dirty="0"/>
              <a:t>.</a:t>
            </a:r>
          </a:p>
        </p:txBody>
      </p:sp>
      <p:pic>
        <p:nvPicPr>
          <p:cNvPr id="4" name="Picture 3">
            <a:extLst>
              <a:ext uri="{FF2B5EF4-FFF2-40B4-BE49-F238E27FC236}">
                <a16:creationId xmlns:a16="http://schemas.microsoft.com/office/drawing/2014/main" id="{D37B2560-27E4-FBBD-1FC6-DD5CF0590A0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D2A65BC4-E60D-CCB6-D1B0-F49DD97ADB4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5688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E2ED-F4CE-6129-6F85-FFACB383EFBF}"/>
              </a:ext>
            </a:extLst>
          </p:cNvPr>
          <p:cNvSpPr>
            <a:spLocks noGrp="1"/>
          </p:cNvSpPr>
          <p:nvPr>
            <p:ph type="title"/>
          </p:nvPr>
        </p:nvSpPr>
        <p:spPr>
          <a:xfrm>
            <a:off x="1149954" y="868312"/>
            <a:ext cx="4063729" cy="5121375"/>
          </a:xfrm>
        </p:spPr>
        <p:txBody>
          <a:bodyPr>
            <a:normAutofit/>
          </a:bodyPr>
          <a:lstStyle/>
          <a:p>
            <a:r>
              <a:rPr lang="en-US" sz="3600" b="1" dirty="0">
                <a:solidFill>
                  <a:schemeClr val="accent4"/>
                </a:solidFill>
              </a:rPr>
              <a:t>Rental Development Challenges</a:t>
            </a:r>
          </a:p>
        </p:txBody>
      </p:sp>
      <p:sp>
        <p:nvSpPr>
          <p:cNvPr id="3" name="Content Placeholder 2">
            <a:extLst>
              <a:ext uri="{FF2B5EF4-FFF2-40B4-BE49-F238E27FC236}">
                <a16:creationId xmlns:a16="http://schemas.microsoft.com/office/drawing/2014/main" id="{BF949010-CB40-B838-88CD-7C7B57F9A434}"/>
              </a:ext>
            </a:extLst>
          </p:cNvPr>
          <p:cNvSpPr>
            <a:spLocks noGrp="1"/>
          </p:cNvSpPr>
          <p:nvPr>
            <p:ph sz="quarter" idx="10"/>
          </p:nvPr>
        </p:nvSpPr>
        <p:spPr/>
        <p:txBody>
          <a:bodyPr>
            <a:normAutofit fontScale="85000" lnSpcReduction="10000"/>
          </a:bodyPr>
          <a:lstStyle/>
          <a:p>
            <a:pPr marL="0" indent="0">
              <a:lnSpc>
                <a:spcPct val="100000"/>
              </a:lnSpc>
              <a:buNone/>
            </a:pPr>
            <a:r>
              <a:rPr lang="en-US" sz="2400" dirty="0">
                <a:solidFill>
                  <a:schemeClr val="bg2">
                    <a:lumMod val="10000"/>
                  </a:schemeClr>
                </a:solidFill>
              </a:rPr>
              <a:t>Challenge: Most homeless and 30% AMI households are unable to pay sufficient rent to cover debt service &amp; other operating costs</a:t>
            </a:r>
          </a:p>
          <a:p>
            <a:pPr marL="0" indent="0">
              <a:lnSpc>
                <a:spcPct val="100000"/>
              </a:lnSpc>
              <a:buNone/>
            </a:pPr>
            <a:r>
              <a:rPr lang="en-US" sz="2400" dirty="0">
                <a:solidFill>
                  <a:schemeClr val="bg2">
                    <a:lumMod val="10000"/>
                  </a:schemeClr>
                </a:solidFill>
              </a:rPr>
              <a:t> </a:t>
            </a:r>
          </a:p>
          <a:p>
            <a:pPr>
              <a:lnSpc>
                <a:spcPct val="100000"/>
              </a:lnSpc>
            </a:pPr>
            <a:r>
              <a:rPr lang="en-US" sz="2400" dirty="0">
                <a:solidFill>
                  <a:schemeClr val="bg2">
                    <a:lumMod val="10000"/>
                  </a:schemeClr>
                </a:solidFill>
              </a:rPr>
              <a:t> Project-based rental assistance (PBRA)/Master Leasing is an option (HOME-ARP) (HOPWA) </a:t>
            </a:r>
          </a:p>
          <a:p>
            <a:pPr>
              <a:lnSpc>
                <a:spcPct val="100000"/>
              </a:lnSpc>
            </a:pPr>
            <a:r>
              <a:rPr lang="en-US" sz="2400" dirty="0">
                <a:solidFill>
                  <a:schemeClr val="bg2">
                    <a:lumMod val="10000"/>
                  </a:schemeClr>
                </a:solidFill>
              </a:rPr>
              <a:t>Other techniques to ensure sustainable projects include </a:t>
            </a:r>
          </a:p>
          <a:p>
            <a:pPr lvl="1">
              <a:lnSpc>
                <a:spcPct val="100000"/>
              </a:lnSpc>
            </a:pPr>
            <a:r>
              <a:rPr lang="en-US" sz="1800" dirty="0">
                <a:solidFill>
                  <a:schemeClr val="bg2">
                    <a:lumMod val="10000"/>
                  </a:schemeClr>
                </a:solidFill>
              </a:rPr>
              <a:t>Mixed-income developments </a:t>
            </a:r>
          </a:p>
          <a:p>
            <a:pPr lvl="1">
              <a:lnSpc>
                <a:spcPct val="100000"/>
              </a:lnSpc>
            </a:pPr>
            <a:r>
              <a:rPr lang="en-US" sz="1800" dirty="0">
                <a:solidFill>
                  <a:schemeClr val="bg2">
                    <a:lumMod val="10000"/>
                  </a:schemeClr>
                </a:solidFill>
              </a:rPr>
              <a:t>LIHTC</a:t>
            </a:r>
          </a:p>
          <a:p>
            <a:pPr marL="457200" lvl="1" indent="0">
              <a:lnSpc>
                <a:spcPct val="100000"/>
              </a:lnSpc>
              <a:buNone/>
            </a:pPr>
            <a:endParaRPr lang="en-US" sz="1800" dirty="0">
              <a:solidFill>
                <a:schemeClr val="bg2">
                  <a:lumMod val="10000"/>
                </a:schemeClr>
              </a:solidFill>
            </a:endParaRPr>
          </a:p>
          <a:p>
            <a:pPr>
              <a:lnSpc>
                <a:spcPct val="100000"/>
              </a:lnSpc>
            </a:pPr>
            <a:r>
              <a:rPr lang="en-US" sz="2400" dirty="0">
                <a:solidFill>
                  <a:schemeClr val="bg2">
                    <a:lumMod val="10000"/>
                  </a:schemeClr>
                </a:solidFill>
              </a:rPr>
              <a:t>Flexibility layering addresses challenges and creates sustainable projects</a:t>
            </a:r>
          </a:p>
          <a:p>
            <a:pPr lvl="1">
              <a:lnSpc>
                <a:spcPct val="100000"/>
              </a:lnSpc>
            </a:pPr>
            <a:r>
              <a:rPr lang="en-US" sz="1800" dirty="0">
                <a:solidFill>
                  <a:schemeClr val="bg2">
                    <a:lumMod val="10000"/>
                  </a:schemeClr>
                </a:solidFill>
              </a:rPr>
              <a:t>HOME-ARP</a:t>
            </a:r>
          </a:p>
          <a:p>
            <a:pPr lvl="1">
              <a:lnSpc>
                <a:spcPct val="100000"/>
              </a:lnSpc>
            </a:pPr>
            <a:r>
              <a:rPr lang="en-US" sz="1800" dirty="0">
                <a:solidFill>
                  <a:schemeClr val="bg2">
                    <a:lumMod val="10000"/>
                  </a:schemeClr>
                </a:solidFill>
              </a:rPr>
              <a:t>HOME/HTF</a:t>
            </a:r>
          </a:p>
          <a:p>
            <a:pPr lvl="1">
              <a:lnSpc>
                <a:spcPct val="100000"/>
              </a:lnSpc>
            </a:pPr>
            <a:r>
              <a:rPr lang="en-US" sz="1800" dirty="0">
                <a:solidFill>
                  <a:schemeClr val="bg2">
                    <a:lumMod val="10000"/>
                  </a:schemeClr>
                </a:solidFill>
              </a:rPr>
              <a:t>HOPWA</a:t>
            </a:r>
          </a:p>
        </p:txBody>
      </p:sp>
      <p:pic>
        <p:nvPicPr>
          <p:cNvPr id="4" name="Picture 3">
            <a:extLst>
              <a:ext uri="{FF2B5EF4-FFF2-40B4-BE49-F238E27FC236}">
                <a16:creationId xmlns:a16="http://schemas.microsoft.com/office/drawing/2014/main" id="{C56B4A6D-73C9-14E3-340D-B869310C70A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677861" y="-216152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1C9A269-0F0B-6FFB-E2DE-0169268B4F0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8805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7C83-032A-68EF-38F4-795FA53F59AA}"/>
              </a:ext>
            </a:extLst>
          </p:cNvPr>
          <p:cNvSpPr>
            <a:spLocks noGrp="1"/>
          </p:cNvSpPr>
          <p:nvPr>
            <p:ph type="title"/>
          </p:nvPr>
        </p:nvSpPr>
        <p:spPr>
          <a:xfrm>
            <a:off x="1069745" y="868312"/>
            <a:ext cx="3903308" cy="5121375"/>
          </a:xfrm>
        </p:spPr>
        <p:txBody>
          <a:bodyPr/>
          <a:lstStyle/>
          <a:p>
            <a:r>
              <a:rPr lang="en-US" sz="3500" b="1" dirty="0">
                <a:solidFill>
                  <a:schemeClr val="accent4"/>
                </a:solidFill>
              </a:rPr>
              <a:t>TBRA, ESG and Rental Development </a:t>
            </a:r>
          </a:p>
        </p:txBody>
      </p:sp>
      <p:sp>
        <p:nvSpPr>
          <p:cNvPr id="3" name="Content Placeholder 2">
            <a:extLst>
              <a:ext uri="{FF2B5EF4-FFF2-40B4-BE49-F238E27FC236}">
                <a16:creationId xmlns:a16="http://schemas.microsoft.com/office/drawing/2014/main" id="{2E9F12D4-E10F-007A-5A27-1A5243DBDC16}"/>
              </a:ext>
            </a:extLst>
          </p:cNvPr>
          <p:cNvSpPr>
            <a:spLocks noGrp="1"/>
          </p:cNvSpPr>
          <p:nvPr>
            <p:ph sz="quarter" idx="10"/>
          </p:nvPr>
        </p:nvSpPr>
        <p:spPr/>
        <p:txBody>
          <a:bodyPr>
            <a:noAutofit/>
          </a:bodyPr>
          <a:lstStyle/>
          <a:p>
            <a:r>
              <a:rPr lang="en-US" sz="2000" dirty="0">
                <a:solidFill>
                  <a:schemeClr val="bg2">
                    <a:lumMod val="10000"/>
                  </a:schemeClr>
                </a:solidFill>
              </a:rPr>
              <a:t>Rental subsidy is an allowable activity through HOME-ARP, HOPWA and ESG. </a:t>
            </a:r>
          </a:p>
          <a:p>
            <a:pPr lvl="1"/>
            <a:r>
              <a:rPr lang="en-US" sz="2000" dirty="0">
                <a:solidFill>
                  <a:schemeClr val="bg2">
                    <a:lumMod val="10000"/>
                  </a:schemeClr>
                </a:solidFill>
              </a:rPr>
              <a:t>HOME-ARP and HOPWA= TBRA</a:t>
            </a:r>
          </a:p>
          <a:p>
            <a:pPr lvl="1"/>
            <a:r>
              <a:rPr lang="en-US" sz="2000" dirty="0">
                <a:solidFill>
                  <a:schemeClr val="bg2">
                    <a:lumMod val="10000"/>
                  </a:schemeClr>
                </a:solidFill>
              </a:rPr>
              <a:t>ESG= Rental assistance </a:t>
            </a:r>
          </a:p>
          <a:p>
            <a:r>
              <a:rPr lang="en-US" sz="2000" dirty="0">
                <a:solidFill>
                  <a:schemeClr val="bg2">
                    <a:lumMod val="10000"/>
                  </a:schemeClr>
                </a:solidFill>
              </a:rPr>
              <a:t>TBRA can be used on units developed through HOME, HOME-ARP and Tax Credit to subsidize the rent. </a:t>
            </a:r>
          </a:p>
          <a:p>
            <a:pPr lvl="1"/>
            <a:r>
              <a:rPr lang="en-US" sz="2000" dirty="0">
                <a:solidFill>
                  <a:schemeClr val="bg2">
                    <a:lumMod val="10000"/>
                  </a:schemeClr>
                </a:solidFill>
              </a:rPr>
              <a:t>TBRA is not a stationary voucher but is portable and can move with the applicant.</a:t>
            </a:r>
          </a:p>
          <a:p>
            <a:r>
              <a:rPr lang="en-US" sz="2000" dirty="0">
                <a:solidFill>
                  <a:schemeClr val="bg2">
                    <a:lumMod val="10000"/>
                  </a:schemeClr>
                </a:solidFill>
              </a:rPr>
              <a:t>ESG can pay for rent and rental arrears of qualified individuals for up to 24 months. </a:t>
            </a:r>
          </a:p>
        </p:txBody>
      </p:sp>
      <p:pic>
        <p:nvPicPr>
          <p:cNvPr id="4" name="Picture 3">
            <a:extLst>
              <a:ext uri="{FF2B5EF4-FFF2-40B4-BE49-F238E27FC236}">
                <a16:creationId xmlns:a16="http://schemas.microsoft.com/office/drawing/2014/main" id="{F3B409BA-9C88-FD49-5B5F-2C349C32D8B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388071" y="-216152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B0F23DD-B8EC-FC22-14FB-675612CCE36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3674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8B92-A2C1-F7E8-7EC6-E68E9FE46990}"/>
              </a:ext>
            </a:extLst>
          </p:cNvPr>
          <p:cNvSpPr>
            <a:spLocks noGrp="1"/>
          </p:cNvSpPr>
          <p:nvPr>
            <p:ph type="title"/>
          </p:nvPr>
        </p:nvSpPr>
        <p:spPr>
          <a:xfrm>
            <a:off x="838200" y="577850"/>
            <a:ext cx="10515600" cy="1215894"/>
          </a:xfrm>
        </p:spPr>
        <p:txBody>
          <a:bodyPr/>
          <a:lstStyle/>
          <a:p>
            <a:r>
              <a:rPr lang="en-US" sz="4400" b="1" dirty="0">
                <a:solidFill>
                  <a:schemeClr val="accent4"/>
                </a:solidFill>
              </a:rPr>
              <a:t>Supportive Services </a:t>
            </a:r>
          </a:p>
        </p:txBody>
      </p:sp>
      <p:graphicFrame>
        <p:nvGraphicFramePr>
          <p:cNvPr id="9" name="Content Placeholder 4">
            <a:extLst>
              <a:ext uri="{FF2B5EF4-FFF2-40B4-BE49-F238E27FC236}">
                <a16:creationId xmlns:a16="http://schemas.microsoft.com/office/drawing/2014/main" id="{F7382167-C6DD-2820-E54C-C76008549D15}"/>
              </a:ext>
            </a:extLst>
          </p:cNvPr>
          <p:cNvGraphicFramePr>
            <a:graphicFrameLocks noGrp="1"/>
          </p:cNvGraphicFramePr>
          <p:nvPr>
            <p:ph sz="quarter" idx="35"/>
            <p:extLst>
              <p:ext uri="{D42A27DB-BD31-4B8C-83A1-F6EECF244321}">
                <p14:modId xmlns:p14="http://schemas.microsoft.com/office/powerpoint/2010/main" val="1808792971"/>
              </p:ext>
            </p:extLst>
          </p:nvPr>
        </p:nvGraphicFramePr>
        <p:xfrm>
          <a:off x="858838" y="1809750"/>
          <a:ext cx="10494962"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70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1757-18E2-3F96-60CE-5F2025BF2045}"/>
              </a:ext>
            </a:extLst>
          </p:cNvPr>
          <p:cNvSpPr>
            <a:spLocks noGrp="1"/>
          </p:cNvSpPr>
          <p:nvPr>
            <p:ph type="title"/>
          </p:nvPr>
        </p:nvSpPr>
        <p:spPr>
          <a:xfrm>
            <a:off x="686406" y="898358"/>
            <a:ext cx="10840453" cy="719498"/>
          </a:xfrm>
        </p:spPr>
        <p:txBody>
          <a:bodyPr anchor="ctr">
            <a:normAutofit fontScale="90000"/>
          </a:bodyPr>
          <a:lstStyle/>
          <a:p>
            <a:r>
              <a:rPr lang="en-US" sz="4400" b="1" dirty="0">
                <a:solidFill>
                  <a:schemeClr val="accent4"/>
                </a:solidFill>
              </a:rPr>
              <a:t>Rental Development with Services </a:t>
            </a:r>
            <a:r>
              <a:rPr lang="en-US" dirty="0"/>
              <a:t>	 </a:t>
            </a:r>
          </a:p>
        </p:txBody>
      </p:sp>
      <p:sp>
        <p:nvSpPr>
          <p:cNvPr id="9" name="Slide Number Placeholder 3">
            <a:extLst>
              <a:ext uri="{FF2B5EF4-FFF2-40B4-BE49-F238E27FC236}">
                <a16:creationId xmlns:a16="http://schemas.microsoft.com/office/drawing/2014/main" id="{EC1E45A4-7D0C-87B5-E0E4-DA40B85CCF22}"/>
              </a:ext>
            </a:extLst>
          </p:cNvPr>
          <p:cNvSpPr>
            <a:spLocks noGrp="1"/>
          </p:cNvSpPr>
          <p:nvPr>
            <p:ph type="sldNum" sz="quarter" idx="12"/>
          </p:nvPr>
        </p:nvSpPr>
        <p:spPr>
          <a:xfrm>
            <a:off x="8610600" y="6356350"/>
            <a:ext cx="2743200" cy="365125"/>
          </a:xfrm>
        </p:spPr>
        <p:txBody>
          <a:bodyPr/>
          <a:lstStyle/>
          <a:p>
            <a:pPr>
              <a:spcAft>
                <a:spcPts val="600"/>
              </a:spcAft>
            </a:pPr>
            <a:fld id="{EA87306C-81BA-4795-A5CA-9392456A8C1E}" type="slidenum">
              <a:rPr lang="en-US" smtClean="0"/>
              <a:pPr>
                <a:spcAft>
                  <a:spcPts val="600"/>
                </a:spcAft>
              </a:pPr>
              <a:t>36</a:t>
            </a:fld>
            <a:endParaRPr lang="en-US"/>
          </a:p>
        </p:txBody>
      </p:sp>
      <p:graphicFrame>
        <p:nvGraphicFramePr>
          <p:cNvPr id="5" name="Content Placeholder 2">
            <a:extLst>
              <a:ext uri="{FF2B5EF4-FFF2-40B4-BE49-F238E27FC236}">
                <a16:creationId xmlns:a16="http://schemas.microsoft.com/office/drawing/2014/main" id="{D0DB301A-5BEA-2D42-9D5D-328E339F4F15}"/>
              </a:ext>
            </a:extLst>
          </p:cNvPr>
          <p:cNvGraphicFramePr>
            <a:graphicFrameLocks noGrp="1"/>
          </p:cNvGraphicFramePr>
          <p:nvPr>
            <p:ph sz="quarter" idx="35"/>
            <p:extLst>
              <p:ext uri="{D42A27DB-BD31-4B8C-83A1-F6EECF244321}">
                <p14:modId xmlns:p14="http://schemas.microsoft.com/office/powerpoint/2010/main" val="4280648015"/>
              </p:ext>
            </p:extLst>
          </p:nvPr>
        </p:nvGraphicFramePr>
        <p:xfrm>
          <a:off x="859468" y="1809946"/>
          <a:ext cx="10494331" cy="4470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712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5EA45-919A-4496-1772-BE5D1CA0F7BD}"/>
              </a:ext>
            </a:extLst>
          </p:cNvPr>
          <p:cNvSpPr>
            <a:spLocks noGrp="1"/>
          </p:cNvSpPr>
          <p:nvPr>
            <p:ph type="title"/>
          </p:nvPr>
        </p:nvSpPr>
        <p:spPr>
          <a:xfrm>
            <a:off x="1069744" y="807621"/>
            <a:ext cx="4256234" cy="5121375"/>
          </a:xfrm>
        </p:spPr>
        <p:txBody>
          <a:bodyPr/>
          <a:lstStyle/>
          <a:p>
            <a:r>
              <a:rPr lang="en-US" sz="3600" b="1" dirty="0">
                <a:solidFill>
                  <a:schemeClr val="accent4"/>
                </a:solidFill>
              </a:rPr>
              <a:t>Advantages of Partnering with Housing Service Program	</a:t>
            </a:r>
          </a:p>
        </p:txBody>
      </p:sp>
      <p:sp>
        <p:nvSpPr>
          <p:cNvPr id="3" name="Content Placeholder 2">
            <a:extLst>
              <a:ext uri="{FF2B5EF4-FFF2-40B4-BE49-F238E27FC236}">
                <a16:creationId xmlns:a16="http://schemas.microsoft.com/office/drawing/2014/main" id="{D85D9BB3-4ECC-4A09-588B-07AB3A4317CB}"/>
              </a:ext>
            </a:extLst>
          </p:cNvPr>
          <p:cNvSpPr>
            <a:spLocks noGrp="1"/>
          </p:cNvSpPr>
          <p:nvPr>
            <p:ph sz="quarter" idx="10"/>
          </p:nvPr>
        </p:nvSpPr>
        <p:spPr/>
        <p:txBody>
          <a:bodyPr>
            <a:noAutofit/>
          </a:bodyPr>
          <a:lstStyle/>
          <a:p>
            <a:r>
              <a:rPr lang="en-US" sz="3200" dirty="0">
                <a:solidFill>
                  <a:schemeClr val="bg2">
                    <a:lumMod val="10000"/>
                  </a:schemeClr>
                </a:solidFill>
              </a:rPr>
              <a:t>Better resident stability </a:t>
            </a:r>
          </a:p>
          <a:p>
            <a:pPr lvl="1"/>
            <a:r>
              <a:rPr lang="en-US" sz="3200" dirty="0">
                <a:solidFill>
                  <a:schemeClr val="bg2">
                    <a:lumMod val="10000"/>
                  </a:schemeClr>
                </a:solidFill>
              </a:rPr>
              <a:t>Access to supportive services </a:t>
            </a:r>
          </a:p>
          <a:p>
            <a:r>
              <a:rPr lang="en-US" sz="3200" dirty="0">
                <a:solidFill>
                  <a:schemeClr val="bg2">
                    <a:lumMod val="10000"/>
                  </a:schemeClr>
                </a:solidFill>
              </a:rPr>
              <a:t>Access to target populations </a:t>
            </a:r>
          </a:p>
          <a:p>
            <a:r>
              <a:rPr lang="en-US" sz="3200" dirty="0">
                <a:solidFill>
                  <a:schemeClr val="bg2">
                    <a:lumMod val="10000"/>
                  </a:schemeClr>
                </a:solidFill>
              </a:rPr>
              <a:t>Risk management </a:t>
            </a:r>
          </a:p>
          <a:p>
            <a:r>
              <a:rPr lang="en-US" sz="3200" dirty="0">
                <a:solidFill>
                  <a:schemeClr val="bg2">
                    <a:lumMod val="10000"/>
                  </a:schemeClr>
                </a:solidFill>
              </a:rPr>
              <a:t>Greater community impact </a:t>
            </a:r>
          </a:p>
        </p:txBody>
      </p:sp>
      <p:pic>
        <p:nvPicPr>
          <p:cNvPr id="4" name="Picture 3">
            <a:extLst>
              <a:ext uri="{FF2B5EF4-FFF2-40B4-BE49-F238E27FC236}">
                <a16:creationId xmlns:a16="http://schemas.microsoft.com/office/drawing/2014/main" id="{55649C71-A606-156B-C921-93FB9042511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388071" y="-216152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0BB6EEC4-408E-50D6-3F5A-92E42C62626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61177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635D-1FAE-4197-E8AE-A9F59ABE5BF6}"/>
              </a:ext>
            </a:extLst>
          </p:cNvPr>
          <p:cNvSpPr>
            <a:spLocks noGrp="1"/>
          </p:cNvSpPr>
          <p:nvPr>
            <p:ph type="title"/>
          </p:nvPr>
        </p:nvSpPr>
        <p:spPr>
          <a:xfrm>
            <a:off x="1175426" y="1077578"/>
            <a:ext cx="4323056" cy="5121375"/>
          </a:xfrm>
        </p:spPr>
        <p:txBody>
          <a:bodyPr/>
          <a:lstStyle/>
          <a:p>
            <a:r>
              <a:rPr lang="en-US" sz="4000" b="1" dirty="0">
                <a:solidFill>
                  <a:schemeClr val="accent4"/>
                </a:solidFill>
              </a:rPr>
              <a:t>Partnering with Housing Supportive Services </a:t>
            </a:r>
          </a:p>
        </p:txBody>
      </p:sp>
      <p:sp>
        <p:nvSpPr>
          <p:cNvPr id="3" name="Content Placeholder 2">
            <a:extLst>
              <a:ext uri="{FF2B5EF4-FFF2-40B4-BE49-F238E27FC236}">
                <a16:creationId xmlns:a16="http://schemas.microsoft.com/office/drawing/2014/main" id="{A76C9137-5224-FD5F-3B59-4A3747ED4EF2}"/>
              </a:ext>
            </a:extLst>
          </p:cNvPr>
          <p:cNvSpPr>
            <a:spLocks noGrp="1"/>
          </p:cNvSpPr>
          <p:nvPr>
            <p:ph sz="quarter" idx="10"/>
          </p:nvPr>
        </p:nvSpPr>
        <p:spPr>
          <a:xfrm>
            <a:off x="6095858" y="1077578"/>
            <a:ext cx="5437236" cy="5248276"/>
          </a:xfrm>
        </p:spPr>
        <p:txBody>
          <a:bodyPr/>
          <a:lstStyle/>
          <a:p>
            <a:r>
              <a:rPr lang="en-US" sz="3200" dirty="0">
                <a:solidFill>
                  <a:schemeClr val="bg2">
                    <a:lumMod val="10000"/>
                  </a:schemeClr>
                </a:solidFill>
              </a:rPr>
              <a:t>Are you currently partnering with local Housing or Community Supportive Service Providers?</a:t>
            </a:r>
          </a:p>
          <a:p>
            <a:pPr lvl="1"/>
            <a:r>
              <a:rPr lang="en-US" sz="3200" dirty="0">
                <a:solidFill>
                  <a:schemeClr val="bg2">
                    <a:lumMod val="10000"/>
                  </a:schemeClr>
                </a:solidFill>
              </a:rPr>
              <a:t>YES</a:t>
            </a:r>
          </a:p>
          <a:p>
            <a:pPr lvl="1"/>
            <a:r>
              <a:rPr lang="en-US" sz="3200" dirty="0">
                <a:solidFill>
                  <a:schemeClr val="bg2">
                    <a:lumMod val="10000"/>
                  </a:schemeClr>
                </a:solidFill>
              </a:rPr>
              <a:t>NO</a:t>
            </a:r>
          </a:p>
        </p:txBody>
      </p:sp>
      <p:pic>
        <p:nvPicPr>
          <p:cNvPr id="4" name="Picture 3">
            <a:extLst>
              <a:ext uri="{FF2B5EF4-FFF2-40B4-BE49-F238E27FC236}">
                <a16:creationId xmlns:a16="http://schemas.microsoft.com/office/drawing/2014/main" id="{1291BF0E-55E0-FAE4-8960-40A16047081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388071" y="-2161529"/>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9A222B0E-0A2B-5F51-0523-8CEF6DD134A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20145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781F-8C24-FCB4-7957-9C85E526FCAC}"/>
              </a:ext>
            </a:extLst>
          </p:cNvPr>
          <p:cNvSpPr>
            <a:spLocks noGrp="1"/>
          </p:cNvSpPr>
          <p:nvPr>
            <p:ph type="title"/>
          </p:nvPr>
        </p:nvSpPr>
        <p:spPr>
          <a:xfrm>
            <a:off x="1255294" y="2609680"/>
            <a:ext cx="10515600" cy="1325563"/>
          </a:xfrm>
        </p:spPr>
        <p:txBody>
          <a:bodyPr/>
          <a:lstStyle/>
          <a:p>
            <a:r>
              <a:rPr lang="en-US" sz="5400" b="1" dirty="0">
                <a:solidFill>
                  <a:schemeClr val="accent4"/>
                </a:solidFill>
              </a:rPr>
              <a:t>Partnering Agencies </a:t>
            </a:r>
          </a:p>
        </p:txBody>
      </p:sp>
      <p:sp>
        <p:nvSpPr>
          <p:cNvPr id="3" name="Slide Number Placeholder 2">
            <a:extLst>
              <a:ext uri="{FF2B5EF4-FFF2-40B4-BE49-F238E27FC236}">
                <a16:creationId xmlns:a16="http://schemas.microsoft.com/office/drawing/2014/main" id="{E7E4C715-C1EF-13CB-66E1-C8342A06028F}"/>
              </a:ext>
            </a:extLst>
          </p:cNvPr>
          <p:cNvSpPr>
            <a:spLocks noGrp="1"/>
          </p:cNvSpPr>
          <p:nvPr>
            <p:ph type="sldNum" sz="quarter" idx="12"/>
          </p:nvPr>
        </p:nvSpPr>
        <p:spPr/>
        <p:txBody>
          <a:bodyPr/>
          <a:lstStyle/>
          <a:p>
            <a:fld id="{2D608FC8-DCEF-42F8-9173-0E50C0A7D663}" type="slidenum">
              <a:rPr lang="en-US" smtClean="0"/>
              <a:t>39</a:t>
            </a:fld>
            <a:endParaRPr lang="en-US"/>
          </a:p>
        </p:txBody>
      </p:sp>
      <p:pic>
        <p:nvPicPr>
          <p:cNvPr id="4" name="Picture 3">
            <a:extLst>
              <a:ext uri="{FF2B5EF4-FFF2-40B4-BE49-F238E27FC236}">
                <a16:creationId xmlns:a16="http://schemas.microsoft.com/office/drawing/2014/main" id="{5AC1804E-09EB-A3ED-89A6-F878EC49405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839661" y="-1375466"/>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281CCED-EC27-5C84-E105-54AAD5FB4A0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1086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99FD-D85E-A2A8-34D7-67075A25B8A7}"/>
              </a:ext>
            </a:extLst>
          </p:cNvPr>
          <p:cNvSpPr>
            <a:spLocks noGrp="1"/>
          </p:cNvSpPr>
          <p:nvPr>
            <p:ph type="title"/>
          </p:nvPr>
        </p:nvSpPr>
        <p:spPr>
          <a:xfrm>
            <a:off x="838200" y="827695"/>
            <a:ext cx="10515600" cy="1215894"/>
          </a:xfrm>
        </p:spPr>
        <p:txBody>
          <a:bodyPr anchor="ctr">
            <a:normAutofit/>
          </a:bodyPr>
          <a:lstStyle/>
          <a:p>
            <a:r>
              <a:rPr lang="en-US" sz="4400" b="1" dirty="0">
                <a:solidFill>
                  <a:schemeClr val="accent4"/>
                </a:solidFill>
              </a:rPr>
              <a:t>Outline</a:t>
            </a:r>
          </a:p>
        </p:txBody>
      </p:sp>
      <p:sp>
        <p:nvSpPr>
          <p:cNvPr id="28" name="Slide Number Placeholder 3">
            <a:extLst>
              <a:ext uri="{FF2B5EF4-FFF2-40B4-BE49-F238E27FC236}">
                <a16:creationId xmlns:a16="http://schemas.microsoft.com/office/drawing/2014/main" id="{0389B060-376A-F831-0CF2-893D63CDBF4B}"/>
              </a:ext>
            </a:extLst>
          </p:cNvPr>
          <p:cNvSpPr>
            <a:spLocks noGrp="1"/>
          </p:cNvSpPr>
          <p:nvPr>
            <p:ph type="sldNum" sz="quarter" idx="12"/>
          </p:nvPr>
        </p:nvSpPr>
        <p:spPr>
          <a:xfrm>
            <a:off x="8610600" y="6356350"/>
            <a:ext cx="2743200" cy="365125"/>
          </a:xfrm>
        </p:spPr>
        <p:txBody>
          <a:bodyPr/>
          <a:lstStyle/>
          <a:p>
            <a:pPr>
              <a:spcAft>
                <a:spcPts val="600"/>
              </a:spcAft>
            </a:pPr>
            <a:fld id="{EA87306C-81BA-4795-A5CA-9392456A8C1E}" type="slidenum">
              <a:rPr lang="en-US" smtClean="0"/>
              <a:pPr>
                <a:spcAft>
                  <a:spcPts val="600"/>
                </a:spcAft>
              </a:pPr>
              <a:t>4</a:t>
            </a:fld>
            <a:endParaRPr lang="en-US"/>
          </a:p>
        </p:txBody>
      </p:sp>
      <p:pic>
        <p:nvPicPr>
          <p:cNvPr id="6" name="Picture 5">
            <a:extLst>
              <a:ext uri="{FF2B5EF4-FFF2-40B4-BE49-F238E27FC236}">
                <a16:creationId xmlns:a16="http://schemas.microsoft.com/office/drawing/2014/main" id="{34B229F9-3C74-BF7C-809E-766CDA4D2B24}"/>
              </a:ext>
            </a:extLst>
          </p:cNvPr>
          <p:cNvPicPr>
            <a:picLocks noChangeAspect="1"/>
          </p:cNvPicPr>
          <p:nvPr/>
        </p:nvPicPr>
        <p:blipFill>
          <a:blip r:embed="rId3"/>
          <a:stretch>
            <a:fillRect/>
          </a:stretch>
        </p:blipFill>
        <p:spPr>
          <a:xfrm>
            <a:off x="1524366" y="2433162"/>
            <a:ext cx="2813173" cy="2774332"/>
          </a:xfrm>
          <a:prstGeom prst="rect">
            <a:avLst/>
          </a:prstGeom>
        </p:spPr>
      </p:pic>
      <p:pic>
        <p:nvPicPr>
          <p:cNvPr id="10" name="Picture 9">
            <a:extLst>
              <a:ext uri="{FF2B5EF4-FFF2-40B4-BE49-F238E27FC236}">
                <a16:creationId xmlns:a16="http://schemas.microsoft.com/office/drawing/2014/main" id="{667C8472-85DE-731E-9D19-C0455841E1BA}"/>
              </a:ext>
            </a:extLst>
          </p:cNvPr>
          <p:cNvPicPr>
            <a:picLocks noChangeAspect="1"/>
          </p:cNvPicPr>
          <p:nvPr/>
        </p:nvPicPr>
        <p:blipFill>
          <a:blip r:embed="rId4"/>
          <a:stretch>
            <a:fillRect/>
          </a:stretch>
        </p:blipFill>
        <p:spPr>
          <a:xfrm>
            <a:off x="4689413" y="2372948"/>
            <a:ext cx="2813173" cy="2642294"/>
          </a:xfrm>
          <a:prstGeom prst="rect">
            <a:avLst/>
          </a:prstGeom>
        </p:spPr>
      </p:pic>
      <p:pic>
        <p:nvPicPr>
          <p:cNvPr id="12" name="Picture 11">
            <a:extLst>
              <a:ext uri="{FF2B5EF4-FFF2-40B4-BE49-F238E27FC236}">
                <a16:creationId xmlns:a16="http://schemas.microsoft.com/office/drawing/2014/main" id="{E4FE82E6-F451-FBE4-FFB2-A84B32E9FD34}"/>
              </a:ext>
            </a:extLst>
          </p:cNvPr>
          <p:cNvPicPr>
            <a:picLocks noChangeAspect="1"/>
          </p:cNvPicPr>
          <p:nvPr/>
        </p:nvPicPr>
        <p:blipFill>
          <a:blip r:embed="rId5"/>
          <a:stretch>
            <a:fillRect/>
          </a:stretch>
        </p:blipFill>
        <p:spPr>
          <a:xfrm>
            <a:off x="7854460" y="2306929"/>
            <a:ext cx="2813173" cy="2774332"/>
          </a:xfrm>
          <a:prstGeom prst="rect">
            <a:avLst/>
          </a:prstGeom>
        </p:spPr>
      </p:pic>
      <p:sp>
        <p:nvSpPr>
          <p:cNvPr id="13" name="TextBox 12">
            <a:extLst>
              <a:ext uri="{FF2B5EF4-FFF2-40B4-BE49-F238E27FC236}">
                <a16:creationId xmlns:a16="http://schemas.microsoft.com/office/drawing/2014/main" id="{59DDFF5F-B988-AEF7-510B-905AFB69D223}"/>
              </a:ext>
            </a:extLst>
          </p:cNvPr>
          <p:cNvSpPr txBox="1"/>
          <p:nvPr/>
        </p:nvSpPr>
        <p:spPr>
          <a:xfrm>
            <a:off x="1653319" y="5168296"/>
            <a:ext cx="2555265" cy="523220"/>
          </a:xfrm>
          <a:prstGeom prst="rect">
            <a:avLst/>
          </a:prstGeom>
          <a:noFill/>
        </p:spPr>
        <p:txBody>
          <a:bodyPr wrap="square" rtlCol="0">
            <a:spAutoFit/>
          </a:bodyPr>
          <a:lstStyle/>
          <a:p>
            <a:pPr algn="ctr"/>
            <a:r>
              <a:rPr lang="en-US" sz="2800" dirty="0">
                <a:solidFill>
                  <a:schemeClr val="bg2">
                    <a:lumMod val="10000"/>
                  </a:schemeClr>
                </a:solidFill>
              </a:rPr>
              <a:t>Housing</a:t>
            </a:r>
          </a:p>
        </p:txBody>
      </p:sp>
      <p:sp>
        <p:nvSpPr>
          <p:cNvPr id="14" name="TextBox 13">
            <a:extLst>
              <a:ext uri="{FF2B5EF4-FFF2-40B4-BE49-F238E27FC236}">
                <a16:creationId xmlns:a16="http://schemas.microsoft.com/office/drawing/2014/main" id="{46E036C6-B2F0-009C-D81B-C70B4DEDA297}"/>
              </a:ext>
            </a:extLst>
          </p:cNvPr>
          <p:cNvSpPr txBox="1"/>
          <p:nvPr/>
        </p:nvSpPr>
        <p:spPr>
          <a:xfrm>
            <a:off x="4818366" y="5168296"/>
            <a:ext cx="2555265" cy="523220"/>
          </a:xfrm>
          <a:prstGeom prst="rect">
            <a:avLst/>
          </a:prstGeom>
          <a:noFill/>
        </p:spPr>
        <p:txBody>
          <a:bodyPr wrap="square" rtlCol="0">
            <a:spAutoFit/>
          </a:bodyPr>
          <a:lstStyle/>
          <a:p>
            <a:pPr algn="ctr"/>
            <a:r>
              <a:rPr lang="en-US" sz="2800" dirty="0">
                <a:solidFill>
                  <a:schemeClr val="bg2">
                    <a:lumMod val="10000"/>
                  </a:schemeClr>
                </a:solidFill>
              </a:rPr>
              <a:t>Services</a:t>
            </a:r>
          </a:p>
        </p:txBody>
      </p:sp>
      <p:sp>
        <p:nvSpPr>
          <p:cNvPr id="15" name="TextBox 14">
            <a:extLst>
              <a:ext uri="{FF2B5EF4-FFF2-40B4-BE49-F238E27FC236}">
                <a16:creationId xmlns:a16="http://schemas.microsoft.com/office/drawing/2014/main" id="{BB4A2BCC-4E1B-7704-F80D-F601056F73AD}"/>
              </a:ext>
            </a:extLst>
          </p:cNvPr>
          <p:cNvSpPr txBox="1"/>
          <p:nvPr/>
        </p:nvSpPr>
        <p:spPr>
          <a:xfrm>
            <a:off x="7983413" y="5168296"/>
            <a:ext cx="2555265" cy="523220"/>
          </a:xfrm>
          <a:prstGeom prst="rect">
            <a:avLst/>
          </a:prstGeom>
          <a:noFill/>
        </p:spPr>
        <p:txBody>
          <a:bodyPr wrap="square" rtlCol="0">
            <a:spAutoFit/>
          </a:bodyPr>
          <a:lstStyle/>
          <a:p>
            <a:pPr algn="ctr"/>
            <a:r>
              <a:rPr lang="en-US" sz="2800" dirty="0">
                <a:solidFill>
                  <a:schemeClr val="bg2">
                    <a:lumMod val="10000"/>
                  </a:schemeClr>
                </a:solidFill>
              </a:rPr>
              <a:t>Programs</a:t>
            </a:r>
          </a:p>
        </p:txBody>
      </p:sp>
    </p:spTree>
    <p:extLst>
      <p:ext uri="{BB962C8B-B14F-4D97-AF65-F5344CB8AC3E}">
        <p14:creationId xmlns:p14="http://schemas.microsoft.com/office/powerpoint/2010/main" val="3882329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A1F4FE-B097-E266-FBBB-7B3A91FADD99}"/>
              </a:ext>
            </a:extLst>
          </p:cNvPr>
          <p:cNvSpPr>
            <a:spLocks noGrp="1"/>
          </p:cNvSpPr>
          <p:nvPr>
            <p:ph type="sldNum" sz="quarter" idx="12"/>
          </p:nvPr>
        </p:nvSpPr>
        <p:spPr/>
        <p:txBody>
          <a:bodyPr/>
          <a:lstStyle/>
          <a:p>
            <a:fld id="{32A5F21F-C508-468F-9931-6B4118C75A16}" type="slidenum">
              <a:rPr lang="en-US" smtClean="0"/>
              <a:t>40</a:t>
            </a:fld>
            <a:endParaRPr lang="en-US"/>
          </a:p>
        </p:txBody>
      </p:sp>
      <p:pic>
        <p:nvPicPr>
          <p:cNvPr id="5" name="Picture 4">
            <a:extLst>
              <a:ext uri="{FF2B5EF4-FFF2-40B4-BE49-F238E27FC236}">
                <a16:creationId xmlns:a16="http://schemas.microsoft.com/office/drawing/2014/main" id="{FA029CBD-E788-397F-99B5-545E8CD64F40}"/>
              </a:ext>
            </a:extLst>
          </p:cNvPr>
          <p:cNvPicPr>
            <a:picLocks noChangeAspect="1"/>
          </p:cNvPicPr>
          <p:nvPr/>
        </p:nvPicPr>
        <p:blipFill>
          <a:blip r:embed="rId2"/>
          <a:stretch>
            <a:fillRect/>
          </a:stretch>
        </p:blipFill>
        <p:spPr>
          <a:xfrm>
            <a:off x="0" y="530137"/>
            <a:ext cx="12192000" cy="5797725"/>
          </a:xfrm>
          <a:prstGeom prst="rect">
            <a:avLst/>
          </a:prstGeom>
        </p:spPr>
      </p:pic>
    </p:spTree>
    <p:extLst>
      <p:ext uri="{BB962C8B-B14F-4D97-AF65-F5344CB8AC3E}">
        <p14:creationId xmlns:p14="http://schemas.microsoft.com/office/powerpoint/2010/main" val="299326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498FA-C951-0450-C140-BE8ECAEC57E1}"/>
              </a:ext>
            </a:extLst>
          </p:cNvPr>
          <p:cNvPicPr>
            <a:picLocks noChangeAspect="1"/>
          </p:cNvPicPr>
          <p:nvPr/>
        </p:nvPicPr>
        <p:blipFill>
          <a:blip r:embed="rId2"/>
          <a:stretch>
            <a:fillRect/>
          </a:stretch>
        </p:blipFill>
        <p:spPr>
          <a:xfrm>
            <a:off x="5541475" y="1798543"/>
            <a:ext cx="6560733" cy="3894180"/>
          </a:xfrm>
          <a:prstGeom prst="rect">
            <a:avLst/>
          </a:prstGeom>
          <a:noFill/>
        </p:spPr>
      </p:pic>
      <p:sp>
        <p:nvSpPr>
          <p:cNvPr id="4" name="Slide Number Placeholder 3">
            <a:extLst>
              <a:ext uri="{FF2B5EF4-FFF2-40B4-BE49-F238E27FC236}">
                <a16:creationId xmlns:a16="http://schemas.microsoft.com/office/drawing/2014/main" id="{4C92514B-E13D-64CC-FAF3-EAF0D1FC1506}"/>
              </a:ext>
            </a:extLst>
          </p:cNvPr>
          <p:cNvSpPr>
            <a:spLocks noGrp="1"/>
          </p:cNvSpPr>
          <p:nvPr>
            <p:ph type="sldNum" sz="quarter" idx="12"/>
          </p:nvPr>
        </p:nvSpPr>
        <p:spPr/>
        <p:txBody>
          <a:bodyPr anchor="ctr">
            <a:normAutofit/>
          </a:bodyPr>
          <a:lstStyle/>
          <a:p>
            <a:pPr>
              <a:spcAft>
                <a:spcPts val="600"/>
              </a:spcAft>
            </a:pPr>
            <a:fld id="{EA87306C-81BA-4795-A5CA-9392456A8C1E}" type="slidenum">
              <a:rPr lang="en-US" smtClean="0"/>
              <a:pPr>
                <a:spcAft>
                  <a:spcPts val="600"/>
                </a:spcAft>
              </a:pPr>
              <a:t>41</a:t>
            </a:fld>
            <a:endParaRPr lang="en-US"/>
          </a:p>
        </p:txBody>
      </p:sp>
      <p:sp>
        <p:nvSpPr>
          <p:cNvPr id="13" name="Title 1">
            <a:extLst>
              <a:ext uri="{FF2B5EF4-FFF2-40B4-BE49-F238E27FC236}">
                <a16:creationId xmlns:a16="http://schemas.microsoft.com/office/drawing/2014/main" id="{4AC3AE78-A509-558C-2723-1FEF85038BB7}"/>
              </a:ext>
            </a:extLst>
          </p:cNvPr>
          <p:cNvSpPr>
            <a:spLocks noGrp="1"/>
          </p:cNvSpPr>
          <p:nvPr>
            <p:ph type="title" idx="4294967295"/>
          </p:nvPr>
        </p:nvSpPr>
        <p:spPr>
          <a:xfrm>
            <a:off x="977775" y="223127"/>
            <a:ext cx="10515600" cy="634654"/>
          </a:xfrm>
          <a:prstGeom prst="rect">
            <a:avLst/>
          </a:prstGeom>
        </p:spPr>
        <p:txBody>
          <a:bodyPr anchor="b">
            <a:normAutofit/>
          </a:bodyPr>
          <a:lstStyle/>
          <a:p>
            <a:pPr algn="ctr"/>
            <a:r>
              <a:rPr lang="en-US" sz="3200" b="1" dirty="0">
                <a:solidFill>
                  <a:schemeClr val="accent4"/>
                </a:solidFill>
              </a:rPr>
              <a:t>MHC Housing Providers Agencies </a:t>
            </a:r>
          </a:p>
        </p:txBody>
      </p:sp>
      <p:pic>
        <p:nvPicPr>
          <p:cNvPr id="8" name="Content Placeholder 7">
            <a:extLst>
              <a:ext uri="{FF2B5EF4-FFF2-40B4-BE49-F238E27FC236}">
                <a16:creationId xmlns:a16="http://schemas.microsoft.com/office/drawing/2014/main" id="{68C00F6D-9BF4-94B4-9343-A473E5CE4C37}"/>
              </a:ext>
            </a:extLst>
          </p:cNvPr>
          <p:cNvPicPr>
            <a:picLocks noGrp="1" noChangeAspect="1"/>
          </p:cNvPicPr>
          <p:nvPr>
            <p:ph sz="quarter" idx="4294967295"/>
          </p:nvPr>
        </p:nvPicPr>
        <p:blipFill>
          <a:blip r:embed="rId3"/>
          <a:stretch>
            <a:fillRect/>
          </a:stretch>
        </p:blipFill>
        <p:spPr>
          <a:xfrm>
            <a:off x="433137" y="1069406"/>
            <a:ext cx="4908884" cy="5565467"/>
          </a:xfrm>
          <a:prstGeom prst="rect">
            <a:avLst/>
          </a:prstGeom>
          <a:noFill/>
        </p:spPr>
      </p:pic>
    </p:spTree>
    <p:extLst>
      <p:ext uri="{BB962C8B-B14F-4D97-AF65-F5344CB8AC3E}">
        <p14:creationId xmlns:p14="http://schemas.microsoft.com/office/powerpoint/2010/main" val="1971866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911600-8741-6501-FD66-65DAFBEFFD1E}"/>
              </a:ext>
            </a:extLst>
          </p:cNvPr>
          <p:cNvSpPr>
            <a:spLocks noGrp="1"/>
          </p:cNvSpPr>
          <p:nvPr>
            <p:ph type="sldNum" sz="quarter" idx="12"/>
          </p:nvPr>
        </p:nvSpPr>
        <p:spPr/>
        <p:txBody>
          <a:bodyPr/>
          <a:lstStyle/>
          <a:p>
            <a:fld id="{32A5F21F-C508-468F-9931-6B4118C75A16}" type="slidenum">
              <a:rPr lang="en-US" smtClean="0"/>
              <a:t>42</a:t>
            </a:fld>
            <a:endParaRPr lang="en-US"/>
          </a:p>
        </p:txBody>
      </p:sp>
      <p:sp>
        <p:nvSpPr>
          <p:cNvPr id="3" name="Title 1">
            <a:extLst>
              <a:ext uri="{FF2B5EF4-FFF2-40B4-BE49-F238E27FC236}">
                <a16:creationId xmlns:a16="http://schemas.microsoft.com/office/drawing/2014/main" id="{4EF30C23-9F99-E670-8234-A721DA3DA04B}"/>
              </a:ext>
            </a:extLst>
          </p:cNvPr>
          <p:cNvSpPr txBox="1">
            <a:spLocks/>
          </p:cNvSpPr>
          <p:nvPr/>
        </p:nvSpPr>
        <p:spPr>
          <a:xfrm>
            <a:off x="334978" y="3249300"/>
            <a:ext cx="3627422" cy="12140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accent4"/>
                </a:solidFill>
              </a:rPr>
              <a:t>HOME-ARP</a:t>
            </a:r>
          </a:p>
        </p:txBody>
      </p:sp>
      <p:pic>
        <p:nvPicPr>
          <p:cNvPr id="5" name="Picture 4">
            <a:extLst>
              <a:ext uri="{FF2B5EF4-FFF2-40B4-BE49-F238E27FC236}">
                <a16:creationId xmlns:a16="http://schemas.microsoft.com/office/drawing/2014/main" id="{DECFCE30-1835-A193-69C1-48A11C02F3A0}"/>
              </a:ext>
            </a:extLst>
          </p:cNvPr>
          <p:cNvPicPr>
            <a:picLocks noChangeAspect="1"/>
          </p:cNvPicPr>
          <p:nvPr/>
        </p:nvPicPr>
        <p:blipFill>
          <a:blip r:embed="rId2"/>
          <a:stretch>
            <a:fillRect/>
          </a:stretch>
        </p:blipFill>
        <p:spPr>
          <a:xfrm>
            <a:off x="2114678" y="0"/>
            <a:ext cx="7962644" cy="6858000"/>
          </a:xfrm>
          <a:prstGeom prst="rect">
            <a:avLst/>
          </a:prstGeom>
        </p:spPr>
      </p:pic>
      <p:sp>
        <p:nvSpPr>
          <p:cNvPr id="4" name="TextBox 3">
            <a:extLst>
              <a:ext uri="{FF2B5EF4-FFF2-40B4-BE49-F238E27FC236}">
                <a16:creationId xmlns:a16="http://schemas.microsoft.com/office/drawing/2014/main" id="{4A833E77-9E4D-DC9E-E3E6-95AFDCF01C86}"/>
              </a:ext>
            </a:extLst>
          </p:cNvPr>
          <p:cNvSpPr txBox="1"/>
          <p:nvPr/>
        </p:nvSpPr>
        <p:spPr>
          <a:xfrm>
            <a:off x="1712407" y="5556887"/>
            <a:ext cx="4913644" cy="129623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09549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8BDF-EB5A-D974-08AD-079AA7026059}"/>
              </a:ext>
            </a:extLst>
          </p:cNvPr>
          <p:cNvSpPr>
            <a:spLocks noGrp="1"/>
          </p:cNvSpPr>
          <p:nvPr>
            <p:ph type="title" idx="4294967295"/>
          </p:nvPr>
        </p:nvSpPr>
        <p:spPr>
          <a:xfrm>
            <a:off x="1480578" y="3137005"/>
            <a:ext cx="3402013" cy="1214060"/>
          </a:xfrm>
          <a:prstGeom prst="rect">
            <a:avLst/>
          </a:prstGeom>
        </p:spPr>
        <p:txBody>
          <a:bodyPr/>
          <a:lstStyle/>
          <a:p>
            <a:r>
              <a:rPr lang="en-US" sz="6000" b="1" dirty="0">
                <a:solidFill>
                  <a:schemeClr val="accent4"/>
                </a:solidFill>
              </a:rPr>
              <a:t>ESG</a:t>
            </a:r>
          </a:p>
        </p:txBody>
      </p:sp>
      <p:pic>
        <p:nvPicPr>
          <p:cNvPr id="6" name="Content Placeholder 5">
            <a:extLst>
              <a:ext uri="{FF2B5EF4-FFF2-40B4-BE49-F238E27FC236}">
                <a16:creationId xmlns:a16="http://schemas.microsoft.com/office/drawing/2014/main" id="{3EC9560B-26E8-BFC2-2119-ACF50F7F6AFD}"/>
              </a:ext>
            </a:extLst>
          </p:cNvPr>
          <p:cNvPicPr>
            <a:picLocks noGrp="1" noChangeAspect="1"/>
          </p:cNvPicPr>
          <p:nvPr>
            <p:ph sz="quarter" idx="4294967295"/>
          </p:nvPr>
        </p:nvPicPr>
        <p:blipFill>
          <a:blip r:embed="rId2"/>
          <a:srcRect l="4644" t="15015" b="753"/>
          <a:stretch>
            <a:fillRect/>
          </a:stretch>
        </p:blipFill>
        <p:spPr>
          <a:xfrm>
            <a:off x="4882591" y="188494"/>
            <a:ext cx="5862003" cy="6481011"/>
          </a:xfrm>
          <a:prstGeom prst="rect">
            <a:avLst/>
          </a:prstGeom>
        </p:spPr>
      </p:pic>
    </p:spTree>
    <p:extLst>
      <p:ext uri="{BB962C8B-B14F-4D97-AF65-F5344CB8AC3E}">
        <p14:creationId xmlns:p14="http://schemas.microsoft.com/office/powerpoint/2010/main" val="1863940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28EAD-51ED-3804-1D64-80AF9742C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12BCA-B839-DC09-35E8-ECD6594EC9BA}"/>
              </a:ext>
            </a:extLst>
          </p:cNvPr>
          <p:cNvSpPr>
            <a:spLocks noGrp="1"/>
          </p:cNvSpPr>
          <p:nvPr>
            <p:ph type="title"/>
          </p:nvPr>
        </p:nvSpPr>
        <p:spPr/>
        <p:txBody>
          <a:bodyPr anchor="ctr">
            <a:normAutofit/>
          </a:bodyPr>
          <a:lstStyle/>
          <a:p>
            <a:r>
              <a:rPr lang="en-US" sz="2800" dirty="0"/>
              <a:t>Partnering with Housing Supportive Services</a:t>
            </a:r>
            <a:br>
              <a:rPr lang="en-US" sz="2800" dirty="0"/>
            </a:br>
            <a:br>
              <a:rPr lang="en-US" sz="2800" dirty="0"/>
            </a:br>
            <a:r>
              <a:rPr lang="en-US" sz="6000" dirty="0"/>
              <a:t>Survey</a:t>
            </a:r>
            <a:r>
              <a:rPr lang="en-US" sz="2800" dirty="0"/>
              <a:t>  </a:t>
            </a:r>
          </a:p>
        </p:txBody>
      </p:sp>
      <p:sp>
        <p:nvSpPr>
          <p:cNvPr id="3" name="Content Placeholder 2">
            <a:extLst>
              <a:ext uri="{FF2B5EF4-FFF2-40B4-BE49-F238E27FC236}">
                <a16:creationId xmlns:a16="http://schemas.microsoft.com/office/drawing/2014/main" id="{297B96B2-E688-1C2C-0885-667ED67CDEFF}"/>
              </a:ext>
            </a:extLst>
          </p:cNvPr>
          <p:cNvSpPr>
            <a:spLocks noGrp="1"/>
          </p:cNvSpPr>
          <p:nvPr>
            <p:ph sz="quarter" idx="10"/>
          </p:nvPr>
        </p:nvSpPr>
        <p:spPr>
          <a:xfrm>
            <a:off x="5557040" y="1980669"/>
            <a:ext cx="5716587" cy="1980063"/>
          </a:xfrm>
        </p:spPr>
        <p:txBody>
          <a:bodyPr anchor="ctr">
            <a:normAutofit/>
          </a:bodyPr>
          <a:lstStyle/>
          <a:p>
            <a:pPr marL="0" indent="0">
              <a:buNone/>
            </a:pPr>
            <a:endParaRPr lang="en-US" sz="4000" b="1" dirty="0">
              <a:solidFill>
                <a:schemeClr val="accent4"/>
              </a:solidFill>
            </a:endParaRPr>
          </a:p>
          <a:p>
            <a:pPr marL="0" indent="0" algn="ctr">
              <a:buNone/>
            </a:pPr>
            <a:r>
              <a:rPr lang="en-US" sz="4000" b="1" dirty="0">
                <a:solidFill>
                  <a:schemeClr val="accent4"/>
                </a:solidFill>
              </a:rPr>
              <a:t>Survey Questions!</a:t>
            </a:r>
          </a:p>
        </p:txBody>
      </p:sp>
      <p:pic>
        <p:nvPicPr>
          <p:cNvPr id="8" name="Picture 7" descr="Qr code&#10;&#10;AI-generated content may be incorrect.">
            <a:extLst>
              <a:ext uri="{FF2B5EF4-FFF2-40B4-BE49-F238E27FC236}">
                <a16:creationId xmlns:a16="http://schemas.microsoft.com/office/drawing/2014/main" id="{14439699-46EC-473E-D6C2-265F5F3A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765" y="1475362"/>
            <a:ext cx="3907275" cy="3907275"/>
          </a:xfrm>
          <a:prstGeom prst="rect">
            <a:avLst/>
          </a:prstGeom>
        </p:spPr>
      </p:pic>
      <p:pic>
        <p:nvPicPr>
          <p:cNvPr id="4" name="Picture 3">
            <a:extLst>
              <a:ext uri="{FF2B5EF4-FFF2-40B4-BE49-F238E27FC236}">
                <a16:creationId xmlns:a16="http://schemas.microsoft.com/office/drawing/2014/main" id="{DF71D933-9E4C-E2A6-BB2E-AC623EC9983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839661" y="-1375466"/>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E4B81003-59D2-7A7E-9122-8EB701D4AB13}"/>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1862817" y="3961869"/>
            <a:ext cx="3446734" cy="4920432"/>
          </a:xfrm>
          <a:prstGeom prst="rect">
            <a:avLst/>
          </a:prstGeom>
        </p:spPr>
      </p:pic>
    </p:spTree>
    <p:extLst>
      <p:ext uri="{BB962C8B-B14F-4D97-AF65-F5344CB8AC3E}">
        <p14:creationId xmlns:p14="http://schemas.microsoft.com/office/powerpoint/2010/main" val="355921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159BE-9472-2D41-B4C8-CF373C52A39F}"/>
              </a:ext>
            </a:extLst>
          </p:cNvPr>
          <p:cNvSpPr txBox="1"/>
          <p:nvPr/>
        </p:nvSpPr>
        <p:spPr>
          <a:xfrm>
            <a:off x="1036720" y="5624444"/>
            <a:ext cx="10118558" cy="646331"/>
          </a:xfrm>
          <a:prstGeom prst="rect">
            <a:avLst/>
          </a:prstGeom>
          <a:noFill/>
        </p:spPr>
        <p:txBody>
          <a:bodyPr wrap="square" rtlCol="0">
            <a:spAutoFit/>
          </a:bodyPr>
          <a:lstStyle/>
          <a:p>
            <a:r>
              <a:rPr lang="en-US" dirty="0">
                <a:hlinkClick r:id="rId2"/>
              </a:rPr>
              <a:t>https://docs.google.com/forms/d/1LP-1JHDmS2neo_hrXbgbTzs1NGVcGssx60CFhputals/edit#responses</a:t>
            </a:r>
            <a:r>
              <a:rPr lang="en-US" dirty="0"/>
              <a:t> </a:t>
            </a:r>
          </a:p>
        </p:txBody>
      </p:sp>
      <p:pic>
        <p:nvPicPr>
          <p:cNvPr id="1028" name="Picture 4" descr="Forms response chart. Question title: What barriers have you experienced in partnering with Housing Supportive Services? . Number of responses: 14 responses.">
            <a:extLst>
              <a:ext uri="{FF2B5EF4-FFF2-40B4-BE49-F238E27FC236}">
                <a16:creationId xmlns:a16="http://schemas.microsoft.com/office/drawing/2014/main" id="{6025CD4D-E597-32C9-7A97-0362F63BC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69" y="426137"/>
            <a:ext cx="10458661" cy="49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3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C22A-8346-BEEE-43E4-45760D53A431}"/>
              </a:ext>
            </a:extLst>
          </p:cNvPr>
          <p:cNvSpPr>
            <a:spLocks noGrp="1"/>
          </p:cNvSpPr>
          <p:nvPr>
            <p:ph type="title"/>
          </p:nvPr>
        </p:nvSpPr>
        <p:spPr>
          <a:xfrm>
            <a:off x="2105526" y="2766218"/>
            <a:ext cx="5338010" cy="1325563"/>
          </a:xfrm>
        </p:spPr>
        <p:txBody>
          <a:bodyPr/>
          <a:lstStyle/>
          <a:p>
            <a:r>
              <a:rPr lang="en-US" sz="5400" b="1" dirty="0">
                <a:solidFill>
                  <a:schemeClr val="accent4"/>
                </a:solidFill>
              </a:rPr>
              <a:t>Forms</a:t>
            </a:r>
          </a:p>
        </p:txBody>
      </p:sp>
      <p:sp>
        <p:nvSpPr>
          <p:cNvPr id="3" name="Slide Number Placeholder 2">
            <a:extLst>
              <a:ext uri="{FF2B5EF4-FFF2-40B4-BE49-F238E27FC236}">
                <a16:creationId xmlns:a16="http://schemas.microsoft.com/office/drawing/2014/main" id="{7D1E9C11-7209-6CE0-F87C-81CDCE24728C}"/>
              </a:ext>
            </a:extLst>
          </p:cNvPr>
          <p:cNvSpPr>
            <a:spLocks noGrp="1"/>
          </p:cNvSpPr>
          <p:nvPr>
            <p:ph type="sldNum" sz="quarter" idx="12"/>
          </p:nvPr>
        </p:nvSpPr>
        <p:spPr/>
        <p:txBody>
          <a:bodyPr/>
          <a:lstStyle/>
          <a:p>
            <a:fld id="{2D608FC8-DCEF-42F8-9173-0E50C0A7D663}" type="slidenum">
              <a:rPr lang="en-US" smtClean="0"/>
              <a:t>46</a:t>
            </a:fld>
            <a:endParaRPr lang="en-US"/>
          </a:p>
        </p:txBody>
      </p:sp>
      <p:pic>
        <p:nvPicPr>
          <p:cNvPr id="4" name="Picture 3">
            <a:extLst>
              <a:ext uri="{FF2B5EF4-FFF2-40B4-BE49-F238E27FC236}">
                <a16:creationId xmlns:a16="http://schemas.microsoft.com/office/drawing/2014/main" id="{88D18292-8269-9458-23B7-D8638F18B18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839661" y="-1375466"/>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8CE2AB7D-8678-9412-9150-27D50EC4168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2855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F69EDF-D3F3-D16D-2CE1-D978B50F973A}"/>
              </a:ext>
            </a:extLst>
          </p:cNvPr>
          <p:cNvSpPr>
            <a:spLocks noGrp="1"/>
          </p:cNvSpPr>
          <p:nvPr>
            <p:ph type="sldNum" sz="quarter" idx="12"/>
          </p:nvPr>
        </p:nvSpPr>
        <p:spPr/>
        <p:txBody>
          <a:bodyPr/>
          <a:lstStyle/>
          <a:p>
            <a:fld id="{32A5F21F-C508-468F-9931-6B4118C75A16}" type="slidenum">
              <a:rPr lang="en-US" smtClean="0"/>
              <a:t>47</a:t>
            </a:fld>
            <a:endParaRPr lang="en-US"/>
          </a:p>
        </p:txBody>
      </p:sp>
      <p:pic>
        <p:nvPicPr>
          <p:cNvPr id="8" name="Picture 7">
            <a:extLst>
              <a:ext uri="{FF2B5EF4-FFF2-40B4-BE49-F238E27FC236}">
                <a16:creationId xmlns:a16="http://schemas.microsoft.com/office/drawing/2014/main" id="{060B14D5-C2A3-7DD5-B358-B326C0D2C482}"/>
              </a:ext>
            </a:extLst>
          </p:cNvPr>
          <p:cNvPicPr>
            <a:picLocks noChangeAspect="1"/>
          </p:cNvPicPr>
          <p:nvPr/>
        </p:nvPicPr>
        <p:blipFill>
          <a:blip r:embed="rId3"/>
          <a:stretch>
            <a:fillRect/>
          </a:stretch>
        </p:blipFill>
        <p:spPr>
          <a:xfrm>
            <a:off x="640938" y="0"/>
            <a:ext cx="10910123" cy="6858000"/>
          </a:xfrm>
          <a:prstGeom prst="rect">
            <a:avLst/>
          </a:prstGeom>
        </p:spPr>
      </p:pic>
    </p:spTree>
    <p:extLst>
      <p:ext uri="{BB962C8B-B14F-4D97-AF65-F5344CB8AC3E}">
        <p14:creationId xmlns:p14="http://schemas.microsoft.com/office/powerpoint/2010/main" val="1385696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9327-BF85-C4AC-0F40-C44BD2FC79EE}"/>
              </a:ext>
            </a:extLst>
          </p:cNvPr>
          <p:cNvSpPr>
            <a:spLocks noGrp="1"/>
          </p:cNvSpPr>
          <p:nvPr>
            <p:ph type="title"/>
          </p:nvPr>
        </p:nvSpPr>
        <p:spPr/>
        <p:txBody>
          <a:bodyPr/>
          <a:lstStyle/>
          <a:p>
            <a:r>
              <a:rPr lang="en-US" b="1" dirty="0">
                <a:solidFill>
                  <a:schemeClr val="accent4"/>
                </a:solidFill>
              </a:rPr>
              <a:t>Responsibilities of the developer/property manager </a:t>
            </a:r>
          </a:p>
        </p:txBody>
      </p:sp>
      <p:sp>
        <p:nvSpPr>
          <p:cNvPr id="3" name="Content Placeholder 2">
            <a:extLst>
              <a:ext uri="{FF2B5EF4-FFF2-40B4-BE49-F238E27FC236}">
                <a16:creationId xmlns:a16="http://schemas.microsoft.com/office/drawing/2014/main" id="{4DF1B30D-A14B-3D4A-064D-38055CDC1E6A}"/>
              </a:ext>
            </a:extLst>
          </p:cNvPr>
          <p:cNvSpPr>
            <a:spLocks noGrp="1"/>
          </p:cNvSpPr>
          <p:nvPr>
            <p:ph sz="quarter" idx="35"/>
          </p:nvPr>
        </p:nvSpPr>
        <p:spPr/>
        <p:txBody>
          <a:bodyPr/>
          <a:lstStyle/>
          <a:p>
            <a:pPr lvl="1">
              <a:lnSpc>
                <a:spcPct val="107000"/>
              </a:lnSpc>
              <a:spcAft>
                <a:spcPts val="800"/>
              </a:spcAft>
            </a:pPr>
            <a:r>
              <a:rPr lang="en-US" sz="21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Each property must:</a:t>
            </a:r>
          </a:p>
          <a:p>
            <a:pPr marL="800100" lvl="1" indent="-342900">
              <a:lnSpc>
                <a:spcPct val="107000"/>
              </a:lnSpc>
              <a:buFont typeface="Symbol" panose="05050102010706020507" pitchFamily="18" charset="2"/>
              <a:buChar char=""/>
            </a:pPr>
            <a:r>
              <a:rPr lang="en-US" sz="21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Designate a Property Point of Contact (POC) responsible for coordination with the Housing Service Provider. </a:t>
            </a:r>
          </a:p>
          <a:p>
            <a:pPr marL="1200150" lvl="2" indent="-285750">
              <a:lnSpc>
                <a:spcPct val="107000"/>
              </a:lnSpc>
              <a:buFont typeface="Courier New" panose="02070309020205020404" pitchFamily="49" charset="0"/>
              <a:buChar char="o"/>
            </a:pPr>
            <a:r>
              <a:rPr lang="en-US" sz="18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The POC must notify both MHC and the provider within ten business days of any personnel change</a:t>
            </a:r>
          </a:p>
          <a:p>
            <a:pPr marL="800100" lvl="1" indent="-342900">
              <a:lnSpc>
                <a:spcPct val="107000"/>
              </a:lnSpc>
              <a:buFont typeface="Symbol" panose="05050102010706020507" pitchFamily="18" charset="2"/>
              <a:buChar char=""/>
            </a:pPr>
            <a:r>
              <a:rPr lang="en-US" sz="21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Provide HP with </a:t>
            </a:r>
            <a:r>
              <a:rPr lang="en-US" sz="2100" b="1"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all property eligibility requirements</a:t>
            </a:r>
          </a:p>
          <a:p>
            <a:pPr marL="800100" lvl="1" indent="-342900">
              <a:lnSpc>
                <a:spcPct val="107000"/>
              </a:lnSpc>
              <a:buFont typeface="Symbol" panose="05050102010706020507" pitchFamily="18" charset="2"/>
              <a:buChar char=""/>
            </a:pPr>
            <a:r>
              <a:rPr lang="en-US" sz="21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Respond to HP inquiries and maintain clear communication with the service agency regarding unit availability and referral status. </a:t>
            </a:r>
          </a:p>
          <a:p>
            <a:pPr marL="800100" lvl="1" indent="-342900">
              <a:lnSpc>
                <a:spcPct val="107000"/>
              </a:lnSpc>
              <a:spcAft>
                <a:spcPts val="800"/>
              </a:spcAft>
              <a:buFont typeface="Symbol" panose="05050102010706020507" pitchFamily="18" charset="2"/>
              <a:buChar char=""/>
            </a:pPr>
            <a:r>
              <a:rPr lang="en-US" sz="21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Maintain a signed copy of the Letter of Commitment, including any amendments, on site at all times. </a:t>
            </a:r>
          </a:p>
          <a:p>
            <a:endParaRPr lang="en-US" dirty="0"/>
          </a:p>
        </p:txBody>
      </p:sp>
      <p:sp>
        <p:nvSpPr>
          <p:cNvPr id="4" name="Slide Number Placeholder 3">
            <a:extLst>
              <a:ext uri="{FF2B5EF4-FFF2-40B4-BE49-F238E27FC236}">
                <a16:creationId xmlns:a16="http://schemas.microsoft.com/office/drawing/2014/main" id="{F400FC97-2B33-6EA3-FB3D-EA8AE8FAE23F}"/>
              </a:ext>
            </a:extLst>
          </p:cNvPr>
          <p:cNvSpPr>
            <a:spLocks noGrp="1"/>
          </p:cNvSpPr>
          <p:nvPr>
            <p:ph type="sldNum" sz="quarter" idx="12"/>
          </p:nvPr>
        </p:nvSpPr>
        <p:spPr/>
        <p:txBody>
          <a:bodyPr/>
          <a:lstStyle/>
          <a:p>
            <a:fld id="{EA87306C-81BA-4795-A5CA-9392456A8C1E}" type="slidenum">
              <a:rPr lang="en-US" smtClean="0"/>
              <a:pPr/>
              <a:t>48</a:t>
            </a:fld>
            <a:endParaRPr lang="en-US" dirty="0"/>
          </a:p>
        </p:txBody>
      </p:sp>
    </p:spTree>
    <p:extLst>
      <p:ext uri="{BB962C8B-B14F-4D97-AF65-F5344CB8AC3E}">
        <p14:creationId xmlns:p14="http://schemas.microsoft.com/office/powerpoint/2010/main" val="2223076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683E-7155-59D7-051A-3803498DC5DC}"/>
              </a:ext>
            </a:extLst>
          </p:cNvPr>
          <p:cNvSpPr>
            <a:spLocks noGrp="1"/>
          </p:cNvSpPr>
          <p:nvPr>
            <p:ph type="title"/>
          </p:nvPr>
        </p:nvSpPr>
        <p:spPr>
          <a:xfrm>
            <a:off x="838200" y="353836"/>
            <a:ext cx="10515600" cy="1215894"/>
          </a:xfrm>
        </p:spPr>
        <p:txBody>
          <a:bodyPr/>
          <a:lstStyle/>
          <a:p>
            <a:r>
              <a:rPr lang="en-US" b="1" dirty="0">
                <a:solidFill>
                  <a:schemeClr val="accent4"/>
                </a:solidFill>
              </a:rPr>
              <a:t>Responsibilities of the Housing Provider (HP)</a:t>
            </a:r>
          </a:p>
        </p:txBody>
      </p:sp>
      <p:sp>
        <p:nvSpPr>
          <p:cNvPr id="3" name="Content Placeholder 2">
            <a:extLst>
              <a:ext uri="{FF2B5EF4-FFF2-40B4-BE49-F238E27FC236}">
                <a16:creationId xmlns:a16="http://schemas.microsoft.com/office/drawing/2014/main" id="{7C06A07B-5C50-48A5-80A7-6E48B325C1AF}"/>
              </a:ext>
            </a:extLst>
          </p:cNvPr>
          <p:cNvSpPr>
            <a:spLocks noGrp="1"/>
          </p:cNvSpPr>
          <p:nvPr>
            <p:ph sz="quarter" idx="35"/>
          </p:nvPr>
        </p:nvSpPr>
        <p:spPr>
          <a:xfrm>
            <a:off x="353086" y="1941095"/>
            <a:ext cx="11000714" cy="4338935"/>
          </a:xfrm>
        </p:spPr>
        <p:txBody>
          <a:bodyPr/>
          <a:lstStyle/>
          <a:p>
            <a:pPr lvl="1"/>
            <a:r>
              <a:rPr lang="en-US" sz="2000" dirty="0">
                <a:solidFill>
                  <a:schemeClr val="bg2">
                    <a:lumMod val="10000"/>
                  </a:schemeClr>
                </a:solidFill>
              </a:rPr>
              <a:t>MHC-approved Housing Providers are responsible for the following:</a:t>
            </a:r>
          </a:p>
          <a:p>
            <a:pPr marL="800100" lvl="1" indent="-342900">
              <a:buFont typeface="Arial" panose="020B0604020202020204" pitchFamily="34" charset="0"/>
              <a:buChar char="•"/>
            </a:pPr>
            <a:r>
              <a:rPr lang="en-US" sz="2000" dirty="0">
                <a:solidFill>
                  <a:schemeClr val="bg2">
                    <a:lumMod val="10000"/>
                  </a:schemeClr>
                </a:solidFill>
              </a:rPr>
              <a:t>Referring eligible and appropriate tenants to the Deeper Target units. </a:t>
            </a:r>
          </a:p>
          <a:p>
            <a:pPr marL="800100" lvl="1" indent="-342900">
              <a:buFont typeface="Arial" panose="020B0604020202020204" pitchFamily="34" charset="0"/>
              <a:buChar char="•"/>
            </a:pPr>
            <a:r>
              <a:rPr lang="en-US" sz="2000" dirty="0">
                <a:solidFill>
                  <a:schemeClr val="bg2">
                    <a:lumMod val="10000"/>
                  </a:schemeClr>
                </a:solidFill>
              </a:rPr>
              <a:t>Ensuring that individuals referred to Deeper Target units have incomes at or below thirty percent (30%) of the Area Median Income. </a:t>
            </a:r>
          </a:p>
          <a:p>
            <a:pPr marL="800100" lvl="1" indent="-342900">
              <a:buFont typeface="Arial" panose="020B0604020202020204" pitchFamily="34" charset="0"/>
              <a:buChar char="•"/>
            </a:pPr>
            <a:r>
              <a:rPr lang="en-US" sz="2000" dirty="0">
                <a:solidFill>
                  <a:schemeClr val="bg2">
                    <a:lumMod val="10000"/>
                  </a:schemeClr>
                </a:solidFill>
              </a:rPr>
              <a:t>Verifying that referred households meet all property eligibility requirements. </a:t>
            </a:r>
          </a:p>
          <a:p>
            <a:pPr marL="800100" lvl="1" indent="-342900">
              <a:buFont typeface="Arial" panose="020B0604020202020204" pitchFamily="34" charset="0"/>
              <a:buChar char="•"/>
            </a:pPr>
            <a:r>
              <a:rPr lang="en-US" sz="2000" dirty="0">
                <a:solidFill>
                  <a:schemeClr val="bg2">
                    <a:lumMod val="10000"/>
                  </a:schemeClr>
                </a:solidFill>
              </a:rPr>
              <a:t>Providing needed eligible services. For example, temporary rental assistance, case management, and supportive services for </a:t>
            </a:r>
            <a:r>
              <a:rPr lang="en-US" sz="2000" b="1" dirty="0">
                <a:solidFill>
                  <a:schemeClr val="bg2">
                    <a:lumMod val="10000"/>
                  </a:schemeClr>
                </a:solidFill>
              </a:rPr>
              <a:t>up to</a:t>
            </a:r>
            <a:r>
              <a:rPr lang="en-US" sz="2000" dirty="0">
                <a:solidFill>
                  <a:schemeClr val="bg2">
                    <a:lumMod val="10000"/>
                  </a:schemeClr>
                </a:solidFill>
              </a:rPr>
              <a:t> twenty-four (24) months in accordance with program guidelines and client eligibility. </a:t>
            </a:r>
          </a:p>
          <a:p>
            <a:pPr marL="1257300" lvl="2" indent="-342900">
              <a:buFont typeface="Arial" panose="020B0604020202020204" pitchFamily="34" charset="0"/>
              <a:buChar char="•"/>
            </a:pPr>
            <a:r>
              <a:rPr lang="en-US" dirty="0">
                <a:solidFill>
                  <a:schemeClr val="bg2">
                    <a:lumMod val="10000"/>
                  </a:schemeClr>
                </a:solidFill>
              </a:rPr>
              <a:t>Financial assistance cannot be provided to units that are already subsidized by the Housing Authority (HA).</a:t>
            </a:r>
          </a:p>
          <a:p>
            <a:pPr marL="800100" lvl="1" indent="-342900">
              <a:buFont typeface="Arial" panose="020B0604020202020204" pitchFamily="34" charset="0"/>
              <a:buChar char="•"/>
            </a:pPr>
            <a:r>
              <a:rPr lang="en-US" sz="2000" dirty="0">
                <a:solidFill>
                  <a:schemeClr val="bg2">
                    <a:lumMod val="10000"/>
                  </a:schemeClr>
                </a:solidFill>
              </a:rPr>
              <a:t>Maintaining regular contact with tenants, monitoring their progress toward housing stability and self-sufficiency, and documenting occupancy, case notes, and program outcomes. </a:t>
            </a:r>
          </a:p>
        </p:txBody>
      </p:sp>
      <p:sp>
        <p:nvSpPr>
          <p:cNvPr id="4" name="Slide Number Placeholder 3">
            <a:extLst>
              <a:ext uri="{FF2B5EF4-FFF2-40B4-BE49-F238E27FC236}">
                <a16:creationId xmlns:a16="http://schemas.microsoft.com/office/drawing/2014/main" id="{6C2C9A9E-7C8A-BAD2-F6C8-107E0E0FEC39}"/>
              </a:ext>
            </a:extLst>
          </p:cNvPr>
          <p:cNvSpPr>
            <a:spLocks noGrp="1"/>
          </p:cNvSpPr>
          <p:nvPr>
            <p:ph type="sldNum" sz="quarter" idx="12"/>
          </p:nvPr>
        </p:nvSpPr>
        <p:spPr/>
        <p:txBody>
          <a:bodyPr/>
          <a:lstStyle/>
          <a:p>
            <a:fld id="{EA87306C-81BA-4795-A5CA-9392456A8C1E}" type="slidenum">
              <a:rPr lang="en-US" smtClean="0"/>
              <a:pPr/>
              <a:t>49</a:t>
            </a:fld>
            <a:endParaRPr lang="en-US" dirty="0"/>
          </a:p>
        </p:txBody>
      </p:sp>
    </p:spTree>
    <p:extLst>
      <p:ext uri="{BB962C8B-B14F-4D97-AF65-F5344CB8AC3E}">
        <p14:creationId xmlns:p14="http://schemas.microsoft.com/office/powerpoint/2010/main" val="10336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9950-2C35-3492-9870-9E025EAEBF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E7BFE50-7F1F-417E-2E3F-750087D38B59}"/>
              </a:ext>
            </a:extLst>
          </p:cNvPr>
          <p:cNvPicPr>
            <a:picLocks noChangeAspect="1"/>
          </p:cNvPicPr>
          <p:nvPr/>
        </p:nvPicPr>
        <p:blipFill>
          <a:blip r:embed="rId3"/>
          <a:stretch>
            <a:fillRect/>
          </a:stretch>
        </p:blipFill>
        <p:spPr>
          <a:xfrm>
            <a:off x="1573359" y="47450"/>
            <a:ext cx="9613392" cy="6847984"/>
          </a:xfrm>
          <a:prstGeom prst="rect">
            <a:avLst/>
          </a:prstGeom>
        </p:spPr>
      </p:pic>
      <p:pic>
        <p:nvPicPr>
          <p:cNvPr id="23" name="Picture 22">
            <a:extLst>
              <a:ext uri="{FF2B5EF4-FFF2-40B4-BE49-F238E27FC236}">
                <a16:creationId xmlns:a16="http://schemas.microsoft.com/office/drawing/2014/main" id="{C0610B9B-F1DA-43B7-083E-EBA1177CB019}"/>
              </a:ext>
            </a:extLst>
          </p:cNvPr>
          <p:cNvPicPr>
            <a:picLocks noChangeAspect="1"/>
          </p:cNvPicPr>
          <p:nvPr/>
        </p:nvPicPr>
        <p:blipFill>
          <a:blip r:embed="rId4"/>
          <a:stretch>
            <a:fillRect/>
          </a:stretch>
        </p:blipFill>
        <p:spPr>
          <a:xfrm>
            <a:off x="4979784" y="78509"/>
            <a:ext cx="5921444" cy="6785106"/>
          </a:xfrm>
          <a:prstGeom prst="rect">
            <a:avLst/>
          </a:prstGeom>
        </p:spPr>
      </p:pic>
      <p:pic>
        <p:nvPicPr>
          <p:cNvPr id="27" name="Picture 26">
            <a:extLst>
              <a:ext uri="{FF2B5EF4-FFF2-40B4-BE49-F238E27FC236}">
                <a16:creationId xmlns:a16="http://schemas.microsoft.com/office/drawing/2014/main" id="{81C6907B-0F8A-CEE6-4823-986D27D1CBCA}"/>
              </a:ext>
            </a:extLst>
          </p:cNvPr>
          <p:cNvPicPr>
            <a:picLocks noChangeAspect="1"/>
          </p:cNvPicPr>
          <p:nvPr/>
        </p:nvPicPr>
        <p:blipFill>
          <a:blip r:embed="rId5"/>
          <a:stretch>
            <a:fillRect/>
          </a:stretch>
        </p:blipFill>
        <p:spPr>
          <a:xfrm>
            <a:off x="4610115" y="64017"/>
            <a:ext cx="6150923" cy="6785106"/>
          </a:xfrm>
          <a:prstGeom prst="rect">
            <a:avLst/>
          </a:prstGeom>
        </p:spPr>
      </p:pic>
      <p:pic>
        <p:nvPicPr>
          <p:cNvPr id="29" name="Picture 28">
            <a:extLst>
              <a:ext uri="{FF2B5EF4-FFF2-40B4-BE49-F238E27FC236}">
                <a16:creationId xmlns:a16="http://schemas.microsoft.com/office/drawing/2014/main" id="{26AEE9E5-4A69-2540-FD0C-C0C012BF04B4}"/>
              </a:ext>
            </a:extLst>
          </p:cNvPr>
          <p:cNvPicPr>
            <a:picLocks noChangeAspect="1"/>
          </p:cNvPicPr>
          <p:nvPr/>
        </p:nvPicPr>
        <p:blipFill>
          <a:blip r:embed="rId6"/>
          <a:stretch>
            <a:fillRect/>
          </a:stretch>
        </p:blipFill>
        <p:spPr>
          <a:xfrm>
            <a:off x="4610115" y="74032"/>
            <a:ext cx="5690427" cy="6817896"/>
          </a:xfrm>
          <a:prstGeom prst="rect">
            <a:avLst/>
          </a:prstGeom>
        </p:spPr>
      </p:pic>
      <p:pic>
        <p:nvPicPr>
          <p:cNvPr id="31" name="Picture 30">
            <a:extLst>
              <a:ext uri="{FF2B5EF4-FFF2-40B4-BE49-F238E27FC236}">
                <a16:creationId xmlns:a16="http://schemas.microsoft.com/office/drawing/2014/main" id="{49B62DD3-2B08-D130-F8F3-720D6D3D75C3}"/>
              </a:ext>
            </a:extLst>
          </p:cNvPr>
          <p:cNvPicPr>
            <a:picLocks noChangeAspect="1"/>
          </p:cNvPicPr>
          <p:nvPr/>
        </p:nvPicPr>
        <p:blipFill>
          <a:blip r:embed="rId7"/>
          <a:stretch>
            <a:fillRect/>
          </a:stretch>
        </p:blipFill>
        <p:spPr>
          <a:xfrm>
            <a:off x="4542547" y="36088"/>
            <a:ext cx="5320963" cy="6827527"/>
          </a:xfrm>
          <a:prstGeom prst="rect">
            <a:avLst/>
          </a:prstGeom>
        </p:spPr>
      </p:pic>
      <p:pic>
        <p:nvPicPr>
          <p:cNvPr id="33" name="Picture 32">
            <a:extLst>
              <a:ext uri="{FF2B5EF4-FFF2-40B4-BE49-F238E27FC236}">
                <a16:creationId xmlns:a16="http://schemas.microsoft.com/office/drawing/2014/main" id="{C218F079-8AEB-2C40-4610-955F7167B0CA}"/>
              </a:ext>
            </a:extLst>
          </p:cNvPr>
          <p:cNvPicPr>
            <a:picLocks noChangeAspect="1"/>
          </p:cNvPicPr>
          <p:nvPr/>
        </p:nvPicPr>
        <p:blipFill>
          <a:blip r:embed="rId8"/>
          <a:stretch>
            <a:fillRect/>
          </a:stretch>
        </p:blipFill>
        <p:spPr>
          <a:xfrm>
            <a:off x="3833140" y="43178"/>
            <a:ext cx="5199456" cy="6863617"/>
          </a:xfrm>
          <a:prstGeom prst="rect">
            <a:avLst/>
          </a:prstGeom>
        </p:spPr>
      </p:pic>
      <p:pic>
        <p:nvPicPr>
          <p:cNvPr id="35" name="Picture 34">
            <a:extLst>
              <a:ext uri="{FF2B5EF4-FFF2-40B4-BE49-F238E27FC236}">
                <a16:creationId xmlns:a16="http://schemas.microsoft.com/office/drawing/2014/main" id="{2756076C-A3F5-BD3E-4627-F67B5E315A89}"/>
              </a:ext>
            </a:extLst>
          </p:cNvPr>
          <p:cNvPicPr>
            <a:picLocks noChangeAspect="1"/>
          </p:cNvPicPr>
          <p:nvPr/>
        </p:nvPicPr>
        <p:blipFill>
          <a:blip r:embed="rId9"/>
          <a:stretch>
            <a:fillRect/>
          </a:stretch>
        </p:blipFill>
        <p:spPr>
          <a:xfrm>
            <a:off x="2936376" y="47449"/>
            <a:ext cx="5384863" cy="6763101"/>
          </a:xfrm>
          <a:prstGeom prst="rect">
            <a:avLst/>
          </a:prstGeom>
        </p:spPr>
      </p:pic>
      <p:pic>
        <p:nvPicPr>
          <p:cNvPr id="37" name="Picture 36">
            <a:extLst>
              <a:ext uri="{FF2B5EF4-FFF2-40B4-BE49-F238E27FC236}">
                <a16:creationId xmlns:a16="http://schemas.microsoft.com/office/drawing/2014/main" id="{FD396512-6E64-AA1A-A2F1-8233E915823D}"/>
              </a:ext>
            </a:extLst>
          </p:cNvPr>
          <p:cNvPicPr>
            <a:picLocks noChangeAspect="1"/>
          </p:cNvPicPr>
          <p:nvPr/>
        </p:nvPicPr>
        <p:blipFill>
          <a:blip r:embed="rId10"/>
          <a:stretch>
            <a:fillRect/>
          </a:stretch>
        </p:blipFill>
        <p:spPr>
          <a:xfrm>
            <a:off x="1514934" y="24726"/>
            <a:ext cx="5855129" cy="6759242"/>
          </a:xfrm>
          <a:prstGeom prst="rect">
            <a:avLst/>
          </a:prstGeom>
        </p:spPr>
      </p:pic>
    </p:spTree>
    <p:extLst>
      <p:ext uri="{BB962C8B-B14F-4D97-AF65-F5344CB8AC3E}">
        <p14:creationId xmlns:p14="http://schemas.microsoft.com/office/powerpoint/2010/main" val="224680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strips(down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trips(down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strips(down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strips(downLeft)">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strips(down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strips(down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2DD2-81AA-BF9E-686C-723B3C95090E}"/>
              </a:ext>
            </a:extLst>
          </p:cNvPr>
          <p:cNvSpPr>
            <a:spLocks noGrp="1"/>
          </p:cNvSpPr>
          <p:nvPr>
            <p:ph type="title"/>
          </p:nvPr>
        </p:nvSpPr>
        <p:spPr>
          <a:xfrm>
            <a:off x="838200" y="226144"/>
            <a:ext cx="10515600" cy="848678"/>
          </a:xfrm>
        </p:spPr>
        <p:txBody>
          <a:bodyPr anchor="b">
            <a:normAutofit/>
          </a:bodyPr>
          <a:lstStyle/>
          <a:p>
            <a:r>
              <a:rPr lang="en-US" b="1" dirty="0">
                <a:solidFill>
                  <a:schemeClr val="accent4"/>
                </a:solidFill>
              </a:rPr>
              <a:t>Getting the Referrals </a:t>
            </a:r>
          </a:p>
        </p:txBody>
      </p:sp>
      <p:sp>
        <p:nvSpPr>
          <p:cNvPr id="3" name="Content Placeholder 2">
            <a:extLst>
              <a:ext uri="{FF2B5EF4-FFF2-40B4-BE49-F238E27FC236}">
                <a16:creationId xmlns:a16="http://schemas.microsoft.com/office/drawing/2014/main" id="{78898C67-7D1F-56FC-B973-3270705A67A2}"/>
              </a:ext>
            </a:extLst>
          </p:cNvPr>
          <p:cNvSpPr>
            <a:spLocks noGrp="1"/>
          </p:cNvSpPr>
          <p:nvPr>
            <p:ph sz="quarter" idx="10"/>
          </p:nvPr>
        </p:nvSpPr>
        <p:spPr>
          <a:xfrm>
            <a:off x="561018" y="1723204"/>
            <a:ext cx="4171403" cy="4056839"/>
          </a:xfrm>
        </p:spPr>
        <p:txBody>
          <a:bodyPr>
            <a:normAutofit fontScale="70000" lnSpcReduction="20000"/>
          </a:bodyPr>
          <a:lstStyle/>
          <a:p>
            <a:pPr lvl="1">
              <a:lnSpc>
                <a:spcPct val="115000"/>
              </a:lnSpc>
            </a:pPr>
            <a:r>
              <a:rPr lang="en-US" sz="2400" dirty="0">
                <a:solidFill>
                  <a:schemeClr val="bg2">
                    <a:lumMod val="10000"/>
                  </a:schemeClr>
                </a:solidFill>
              </a:rPr>
              <a:t>The Property Point of Contact (POC) must notify the Housing Service Provider(HP) when they are ready to start identifying tenants for the Deeper Target units. </a:t>
            </a:r>
          </a:p>
          <a:p>
            <a:pPr lvl="1">
              <a:lnSpc>
                <a:spcPct val="115000"/>
              </a:lnSpc>
            </a:pPr>
            <a:endParaRPr lang="en-US" sz="2400" dirty="0">
              <a:solidFill>
                <a:schemeClr val="bg2">
                  <a:lumMod val="10000"/>
                </a:schemeClr>
              </a:solidFill>
            </a:endParaRPr>
          </a:p>
          <a:p>
            <a:pPr lvl="1">
              <a:lnSpc>
                <a:spcPct val="115000"/>
              </a:lnSpc>
            </a:pPr>
            <a:r>
              <a:rPr lang="en-US" sz="2400" dirty="0">
                <a:solidFill>
                  <a:schemeClr val="bg2">
                    <a:lumMod val="10000"/>
                  </a:schemeClr>
                </a:solidFill>
              </a:rPr>
              <a:t>The POC can send the HP a request for a referral form that identifies the number of units, unit size, and the date the unit will be available.</a:t>
            </a:r>
          </a:p>
        </p:txBody>
      </p:sp>
      <p:pic>
        <p:nvPicPr>
          <p:cNvPr id="7" name="Content Placeholder 6">
            <a:extLst>
              <a:ext uri="{FF2B5EF4-FFF2-40B4-BE49-F238E27FC236}">
                <a16:creationId xmlns:a16="http://schemas.microsoft.com/office/drawing/2014/main" id="{1146E5F3-67B1-9A01-208E-5C1BF2BD6B37}"/>
              </a:ext>
            </a:extLst>
          </p:cNvPr>
          <p:cNvPicPr>
            <a:picLocks noGrp="1" noChangeAspect="1"/>
          </p:cNvPicPr>
          <p:nvPr>
            <p:ph sz="quarter" idx="11"/>
          </p:nvPr>
        </p:nvPicPr>
        <p:blipFill>
          <a:blip r:embed="rId3"/>
          <a:stretch>
            <a:fillRect/>
          </a:stretch>
        </p:blipFill>
        <p:spPr>
          <a:xfrm>
            <a:off x="4957188" y="1365557"/>
            <a:ext cx="6233328" cy="5266299"/>
          </a:xfrm>
          <a:prstGeom prst="rect">
            <a:avLst/>
          </a:prstGeom>
          <a:noFill/>
        </p:spPr>
      </p:pic>
    </p:spTree>
    <p:extLst>
      <p:ext uri="{BB962C8B-B14F-4D97-AF65-F5344CB8AC3E}">
        <p14:creationId xmlns:p14="http://schemas.microsoft.com/office/powerpoint/2010/main" val="1633464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0703-1CBE-AC41-8F85-5EF020EBC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FFB17-9298-1D63-D1F0-66C87462650A}"/>
              </a:ext>
            </a:extLst>
          </p:cNvPr>
          <p:cNvSpPr>
            <a:spLocks noGrp="1"/>
          </p:cNvSpPr>
          <p:nvPr>
            <p:ph type="title"/>
          </p:nvPr>
        </p:nvSpPr>
        <p:spPr>
          <a:xfrm>
            <a:off x="838200" y="241541"/>
            <a:ext cx="10515600" cy="1089954"/>
          </a:xfrm>
        </p:spPr>
        <p:txBody>
          <a:bodyPr anchor="b">
            <a:normAutofit/>
          </a:bodyPr>
          <a:lstStyle/>
          <a:p>
            <a:r>
              <a:rPr lang="en-US" b="1" dirty="0">
                <a:solidFill>
                  <a:schemeClr val="accent4"/>
                </a:solidFill>
              </a:rPr>
              <a:t>Getting the Referrals </a:t>
            </a:r>
          </a:p>
        </p:txBody>
      </p:sp>
      <p:sp>
        <p:nvSpPr>
          <p:cNvPr id="3" name="Content Placeholder 2">
            <a:extLst>
              <a:ext uri="{FF2B5EF4-FFF2-40B4-BE49-F238E27FC236}">
                <a16:creationId xmlns:a16="http://schemas.microsoft.com/office/drawing/2014/main" id="{3620D82A-7C45-0271-0A29-6B2011B66499}"/>
              </a:ext>
            </a:extLst>
          </p:cNvPr>
          <p:cNvSpPr>
            <a:spLocks noGrp="1"/>
          </p:cNvSpPr>
          <p:nvPr>
            <p:ph sz="quarter" idx="35"/>
          </p:nvPr>
        </p:nvSpPr>
        <p:spPr/>
        <p:txBody>
          <a:bodyPr>
            <a:normAutofit/>
          </a:bodyPr>
          <a:lstStyle/>
          <a:p>
            <a:pPr lvl="1">
              <a:lnSpc>
                <a:spcPct val="115000"/>
              </a:lnSpc>
            </a:pPr>
            <a:endParaRPr lang="en-US" sz="1800" dirty="0">
              <a:solidFill>
                <a:schemeClr val="bg2">
                  <a:lumMod val="10000"/>
                </a:schemeClr>
              </a:solidFill>
            </a:endParaRPr>
          </a:p>
          <a:p>
            <a:pPr lvl="1">
              <a:lnSpc>
                <a:spcPct val="115000"/>
              </a:lnSpc>
            </a:pPr>
            <a:r>
              <a:rPr lang="en-US" sz="2800" dirty="0">
                <a:solidFill>
                  <a:schemeClr val="bg2">
                    <a:lumMod val="10000"/>
                  </a:schemeClr>
                </a:solidFill>
              </a:rPr>
              <a:t>When the HP identifies an appropriate applicant for the property, they can send a Deeper Target referral to the property.</a:t>
            </a:r>
          </a:p>
          <a:p>
            <a:pPr lvl="1">
              <a:lnSpc>
                <a:spcPct val="115000"/>
              </a:lnSpc>
            </a:pPr>
            <a:r>
              <a:rPr lang="en-US" sz="2800" dirty="0">
                <a:solidFill>
                  <a:schemeClr val="bg2">
                    <a:lumMod val="10000"/>
                  </a:schemeClr>
                </a:solidFill>
              </a:rPr>
              <a:t>The referral must include an ROI, 30% AMI verification, and </a:t>
            </a:r>
            <a:r>
              <a:rPr lang="en-US" sz="2800" b="1" kern="1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rPr>
              <a:t>all property eligibility requirements. </a:t>
            </a:r>
          </a:p>
          <a:p>
            <a:pPr lvl="1">
              <a:lnSpc>
                <a:spcPct val="115000"/>
              </a:lnSpc>
            </a:pPr>
            <a:endParaRPr lang="en-US" sz="1800" dirty="0"/>
          </a:p>
        </p:txBody>
      </p:sp>
      <p:sp>
        <p:nvSpPr>
          <p:cNvPr id="4" name="Slide Number Placeholder 3">
            <a:extLst>
              <a:ext uri="{FF2B5EF4-FFF2-40B4-BE49-F238E27FC236}">
                <a16:creationId xmlns:a16="http://schemas.microsoft.com/office/drawing/2014/main" id="{FA0FF1CA-7774-8584-4741-A573BD6D5988}"/>
              </a:ext>
            </a:extLst>
          </p:cNvPr>
          <p:cNvSpPr>
            <a:spLocks noGrp="1"/>
          </p:cNvSpPr>
          <p:nvPr>
            <p:ph type="sldNum" sz="quarter" idx="12"/>
          </p:nvPr>
        </p:nvSpPr>
        <p:spPr/>
        <p:txBody>
          <a:bodyPr anchor="ctr">
            <a:normAutofit/>
          </a:bodyPr>
          <a:lstStyle/>
          <a:p>
            <a:pPr>
              <a:spcAft>
                <a:spcPts val="600"/>
              </a:spcAft>
            </a:pPr>
            <a:fld id="{EA87306C-81BA-4795-A5CA-9392456A8C1E}" type="slidenum">
              <a:rPr lang="en-US" smtClean="0"/>
              <a:pPr>
                <a:spcAft>
                  <a:spcPts val="600"/>
                </a:spcAft>
              </a:pPr>
              <a:t>51</a:t>
            </a:fld>
            <a:endParaRPr lang="en-US"/>
          </a:p>
        </p:txBody>
      </p:sp>
    </p:spTree>
    <p:extLst>
      <p:ext uri="{BB962C8B-B14F-4D97-AF65-F5344CB8AC3E}">
        <p14:creationId xmlns:p14="http://schemas.microsoft.com/office/powerpoint/2010/main" val="1163642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3B8D3F-5BE1-335F-5FD0-C74291F35233}"/>
              </a:ext>
            </a:extLst>
          </p:cNvPr>
          <p:cNvSpPr>
            <a:spLocks noGrp="1"/>
          </p:cNvSpPr>
          <p:nvPr>
            <p:ph type="sldNum" sz="quarter" idx="12"/>
          </p:nvPr>
        </p:nvSpPr>
        <p:spPr/>
        <p:txBody>
          <a:bodyPr/>
          <a:lstStyle/>
          <a:p>
            <a:fld id="{32A5F21F-C508-468F-9931-6B4118C75A16}" type="slidenum">
              <a:rPr lang="en-US" smtClean="0"/>
              <a:t>52</a:t>
            </a:fld>
            <a:endParaRPr lang="en-US"/>
          </a:p>
        </p:txBody>
      </p:sp>
      <p:pic>
        <p:nvPicPr>
          <p:cNvPr id="4" name="Picture 3">
            <a:extLst>
              <a:ext uri="{FF2B5EF4-FFF2-40B4-BE49-F238E27FC236}">
                <a16:creationId xmlns:a16="http://schemas.microsoft.com/office/drawing/2014/main" id="{3FE85706-326F-0F82-C401-C7953B186392}"/>
              </a:ext>
            </a:extLst>
          </p:cNvPr>
          <p:cNvPicPr>
            <a:picLocks noChangeAspect="1"/>
          </p:cNvPicPr>
          <p:nvPr/>
        </p:nvPicPr>
        <p:blipFill>
          <a:blip r:embed="rId2"/>
          <a:srcRect t="1488"/>
          <a:stretch>
            <a:fillRect/>
          </a:stretch>
        </p:blipFill>
        <p:spPr>
          <a:xfrm>
            <a:off x="123386" y="433772"/>
            <a:ext cx="6306430" cy="6287703"/>
          </a:xfrm>
          <a:prstGeom prst="rect">
            <a:avLst/>
          </a:prstGeom>
        </p:spPr>
      </p:pic>
      <p:pic>
        <p:nvPicPr>
          <p:cNvPr id="6" name="Picture 5">
            <a:extLst>
              <a:ext uri="{FF2B5EF4-FFF2-40B4-BE49-F238E27FC236}">
                <a16:creationId xmlns:a16="http://schemas.microsoft.com/office/drawing/2014/main" id="{A94ED54A-066A-3A1C-3A20-5E5B1CED1FC7}"/>
              </a:ext>
            </a:extLst>
          </p:cNvPr>
          <p:cNvPicPr>
            <a:picLocks noChangeAspect="1"/>
          </p:cNvPicPr>
          <p:nvPr/>
        </p:nvPicPr>
        <p:blipFill>
          <a:blip r:embed="rId3"/>
          <a:stretch>
            <a:fillRect/>
          </a:stretch>
        </p:blipFill>
        <p:spPr>
          <a:xfrm>
            <a:off x="6506016" y="136525"/>
            <a:ext cx="5539991" cy="6584950"/>
          </a:xfrm>
          <a:prstGeom prst="rect">
            <a:avLst/>
          </a:prstGeom>
        </p:spPr>
      </p:pic>
    </p:spTree>
    <p:extLst>
      <p:ext uri="{BB962C8B-B14F-4D97-AF65-F5344CB8AC3E}">
        <p14:creationId xmlns:p14="http://schemas.microsoft.com/office/powerpoint/2010/main" val="4030118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FEBC-F429-9F07-3569-1A5B27AB7FC3}"/>
              </a:ext>
            </a:extLst>
          </p:cNvPr>
          <p:cNvSpPr>
            <a:spLocks noGrp="1"/>
          </p:cNvSpPr>
          <p:nvPr>
            <p:ph type="title"/>
          </p:nvPr>
        </p:nvSpPr>
        <p:spPr>
          <a:xfrm>
            <a:off x="679881" y="546985"/>
            <a:ext cx="4075444" cy="1229033"/>
          </a:xfrm>
        </p:spPr>
        <p:txBody>
          <a:bodyPr/>
          <a:lstStyle/>
          <a:p>
            <a:r>
              <a:rPr lang="en-US" b="1" dirty="0">
                <a:solidFill>
                  <a:schemeClr val="accent4"/>
                </a:solidFill>
              </a:rPr>
              <a:t>Notification of no available referrals </a:t>
            </a:r>
          </a:p>
        </p:txBody>
      </p:sp>
      <p:sp>
        <p:nvSpPr>
          <p:cNvPr id="3" name="Content Placeholder 2">
            <a:extLst>
              <a:ext uri="{FF2B5EF4-FFF2-40B4-BE49-F238E27FC236}">
                <a16:creationId xmlns:a16="http://schemas.microsoft.com/office/drawing/2014/main" id="{E72A074B-3F94-802C-FB36-823A073898BE}"/>
              </a:ext>
            </a:extLst>
          </p:cNvPr>
          <p:cNvSpPr>
            <a:spLocks noGrp="1"/>
          </p:cNvSpPr>
          <p:nvPr>
            <p:ph sz="quarter" idx="10"/>
          </p:nvPr>
        </p:nvSpPr>
        <p:spPr>
          <a:xfrm>
            <a:off x="543643" y="2203672"/>
            <a:ext cx="4347919" cy="3752702"/>
          </a:xfrm>
        </p:spPr>
        <p:txBody>
          <a:bodyPr/>
          <a:lstStyle/>
          <a:p>
            <a:pPr marL="0" indent="0">
              <a:buNone/>
            </a:pPr>
            <a:r>
              <a:rPr lang="en-US" sz="2000" dirty="0">
                <a:solidFill>
                  <a:schemeClr val="bg2">
                    <a:lumMod val="10000"/>
                  </a:schemeClr>
                </a:solidFill>
              </a:rPr>
              <a:t>If the HP has no referral to meet the request, the HP will provide a Notification of No Available Referrals. </a:t>
            </a:r>
          </a:p>
          <a:p>
            <a:pPr marL="285750" indent="-285750">
              <a:buFont typeface="Arial" panose="020B0604020202020204" pitchFamily="34" charset="0"/>
              <a:buChar char="•"/>
            </a:pPr>
            <a:r>
              <a:rPr lang="en-US" sz="2000" b="1" dirty="0">
                <a:solidFill>
                  <a:schemeClr val="bg2">
                    <a:lumMod val="10000"/>
                  </a:schemeClr>
                </a:solidFill>
              </a:rPr>
              <a:t>However, the next available Deeper Target Unit must be prioritized for referrals from the Housing Provider, if an eligible referral becomes available.</a:t>
            </a:r>
            <a:endParaRPr lang="en-US" dirty="0">
              <a:solidFill>
                <a:schemeClr val="bg2">
                  <a:lumMod val="10000"/>
                </a:schemeClr>
              </a:solidFill>
            </a:endParaRPr>
          </a:p>
        </p:txBody>
      </p:sp>
      <p:pic>
        <p:nvPicPr>
          <p:cNvPr id="9" name="Content Placeholder 8">
            <a:extLst>
              <a:ext uri="{FF2B5EF4-FFF2-40B4-BE49-F238E27FC236}">
                <a16:creationId xmlns:a16="http://schemas.microsoft.com/office/drawing/2014/main" id="{A7EC5C04-4F86-EF58-EE7F-2E2388E26012}"/>
              </a:ext>
            </a:extLst>
          </p:cNvPr>
          <p:cNvPicPr>
            <a:picLocks noGrp="1" noChangeAspect="1"/>
          </p:cNvPicPr>
          <p:nvPr>
            <p:ph sz="quarter" idx="11"/>
          </p:nvPr>
        </p:nvPicPr>
        <p:blipFill>
          <a:blip r:embed="rId2"/>
          <a:stretch>
            <a:fillRect/>
          </a:stretch>
        </p:blipFill>
        <p:spPr>
          <a:xfrm>
            <a:off x="5266358" y="1302046"/>
            <a:ext cx="6925642" cy="5555954"/>
          </a:xfrm>
          <a:prstGeom prst="rect">
            <a:avLst/>
          </a:prstGeom>
        </p:spPr>
      </p:pic>
      <p:sp>
        <p:nvSpPr>
          <p:cNvPr id="5" name="Slide Number Placeholder 4">
            <a:extLst>
              <a:ext uri="{FF2B5EF4-FFF2-40B4-BE49-F238E27FC236}">
                <a16:creationId xmlns:a16="http://schemas.microsoft.com/office/drawing/2014/main" id="{FC20909C-0E81-E57F-8833-C7A750FDA7A4}"/>
              </a:ext>
            </a:extLst>
          </p:cNvPr>
          <p:cNvSpPr>
            <a:spLocks noGrp="1"/>
          </p:cNvSpPr>
          <p:nvPr>
            <p:ph type="sldNum" sz="quarter" idx="4"/>
          </p:nvPr>
        </p:nvSpPr>
        <p:spPr/>
        <p:txBody>
          <a:bodyPr/>
          <a:lstStyle/>
          <a:p>
            <a:fld id="{EA87306C-81BA-4795-A5CA-9392456A8C1E}" type="slidenum">
              <a:rPr lang="en-US" smtClean="0"/>
              <a:pPr/>
              <a:t>53</a:t>
            </a:fld>
            <a:endParaRPr lang="en-US" dirty="0"/>
          </a:p>
        </p:txBody>
      </p:sp>
      <p:pic>
        <p:nvPicPr>
          <p:cNvPr id="7" name="Picture 6">
            <a:extLst>
              <a:ext uri="{FF2B5EF4-FFF2-40B4-BE49-F238E27FC236}">
                <a16:creationId xmlns:a16="http://schemas.microsoft.com/office/drawing/2014/main" id="{EAF29310-3FA7-3B98-1E7B-633DD58E8A79}"/>
              </a:ext>
            </a:extLst>
          </p:cNvPr>
          <p:cNvPicPr>
            <a:picLocks noChangeAspect="1"/>
          </p:cNvPicPr>
          <p:nvPr/>
        </p:nvPicPr>
        <p:blipFill>
          <a:blip r:embed="rId3"/>
          <a:stretch>
            <a:fillRect/>
          </a:stretch>
        </p:blipFill>
        <p:spPr>
          <a:xfrm>
            <a:off x="5266358" y="73789"/>
            <a:ext cx="6925642" cy="1533739"/>
          </a:xfrm>
          <a:prstGeom prst="rect">
            <a:avLst/>
          </a:prstGeom>
        </p:spPr>
      </p:pic>
    </p:spTree>
    <p:extLst>
      <p:ext uri="{BB962C8B-B14F-4D97-AF65-F5344CB8AC3E}">
        <p14:creationId xmlns:p14="http://schemas.microsoft.com/office/powerpoint/2010/main" val="1926850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D75FE-4659-94B3-40FE-377AE451C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0F7FB-067F-3C89-B31C-35F8D757D9C1}"/>
              </a:ext>
            </a:extLst>
          </p:cNvPr>
          <p:cNvSpPr>
            <a:spLocks noGrp="1"/>
          </p:cNvSpPr>
          <p:nvPr>
            <p:ph type="title"/>
          </p:nvPr>
        </p:nvSpPr>
        <p:spPr>
          <a:xfrm>
            <a:off x="838200" y="517732"/>
            <a:ext cx="10515600" cy="1215894"/>
          </a:xfrm>
        </p:spPr>
        <p:txBody>
          <a:bodyPr/>
          <a:lstStyle/>
          <a:p>
            <a:r>
              <a:rPr lang="en-US" b="1" dirty="0">
                <a:solidFill>
                  <a:schemeClr val="accent4"/>
                </a:solidFill>
              </a:rPr>
              <a:t>Responsibilities of the developer/property manager </a:t>
            </a:r>
          </a:p>
        </p:txBody>
      </p:sp>
      <p:sp>
        <p:nvSpPr>
          <p:cNvPr id="3" name="Content Placeholder 2">
            <a:extLst>
              <a:ext uri="{FF2B5EF4-FFF2-40B4-BE49-F238E27FC236}">
                <a16:creationId xmlns:a16="http://schemas.microsoft.com/office/drawing/2014/main" id="{4B1CBFF5-0FD9-BD6B-ADD3-6E62B5A43B19}"/>
              </a:ext>
            </a:extLst>
          </p:cNvPr>
          <p:cNvSpPr>
            <a:spLocks noGrp="1"/>
          </p:cNvSpPr>
          <p:nvPr>
            <p:ph sz="quarter" idx="35"/>
          </p:nvPr>
        </p:nvSpPr>
        <p:spPr/>
        <p:txBody>
          <a:bodyPr/>
          <a:lstStyle/>
          <a:p>
            <a:pPr lvl="1">
              <a:lnSpc>
                <a:spcPct val="107000"/>
              </a:lnSpc>
              <a:spcAft>
                <a:spcPts val="800"/>
              </a:spcAft>
            </a:pPr>
            <a:r>
              <a:rPr lang="en-US" dirty="0">
                <a:solidFill>
                  <a:schemeClr val="bg2">
                    <a:lumMod val="10000"/>
                  </a:schemeClr>
                </a:solidFill>
              </a:rPr>
              <a:t>Property owners are responsible for maintaining the property in compliance with HUD’s NSPIRE standards and for keeping inspection records available for MHC review. </a:t>
            </a:r>
          </a:p>
          <a:p>
            <a:pPr lvl="1">
              <a:lnSpc>
                <a:spcPct val="107000"/>
              </a:lnSpc>
              <a:spcAft>
                <a:spcPts val="800"/>
              </a:spcAft>
            </a:pPr>
            <a:r>
              <a:rPr lang="en-US" dirty="0">
                <a:solidFill>
                  <a:schemeClr val="bg2">
                    <a:lumMod val="10000"/>
                  </a:schemeClr>
                </a:solidFill>
              </a:rPr>
              <a:t>Owners must execute standard lease agreements with prioritized applicants referred by the Housing Service Provider (HP) and, upon vacancy, </a:t>
            </a:r>
            <a:r>
              <a:rPr lang="en-US" b="1" dirty="0">
                <a:solidFill>
                  <a:schemeClr val="bg2">
                    <a:lumMod val="10000"/>
                  </a:schemeClr>
                </a:solidFill>
              </a:rPr>
              <a:t>must first market Deeper Target units to MHC-approved Housing Service Providers (HP). </a:t>
            </a:r>
          </a:p>
          <a:p>
            <a:pPr lvl="1">
              <a:lnSpc>
                <a:spcPct val="107000"/>
              </a:lnSpc>
              <a:spcAft>
                <a:spcPts val="800"/>
              </a:spcAft>
            </a:pPr>
            <a:r>
              <a:rPr lang="en-US" dirty="0">
                <a:solidFill>
                  <a:schemeClr val="bg2">
                    <a:lumMod val="10000"/>
                  </a:schemeClr>
                </a:solidFill>
              </a:rPr>
              <a:t>Owners are </a:t>
            </a:r>
            <a:r>
              <a:rPr lang="en-US" b="1" dirty="0">
                <a:solidFill>
                  <a:schemeClr val="bg2">
                    <a:lumMod val="10000"/>
                  </a:schemeClr>
                </a:solidFill>
              </a:rPr>
              <a:t>required to make every reasonable effort to lease available units to eligible referrals, but owners are not required to hold units vacant </a:t>
            </a:r>
            <a:r>
              <a:rPr lang="en-US" dirty="0">
                <a:solidFill>
                  <a:schemeClr val="bg2">
                    <a:lumMod val="10000"/>
                  </a:schemeClr>
                </a:solidFill>
              </a:rPr>
              <a:t>if referrals are unavailable.</a:t>
            </a:r>
          </a:p>
        </p:txBody>
      </p:sp>
      <p:sp>
        <p:nvSpPr>
          <p:cNvPr id="4" name="Slide Number Placeholder 3">
            <a:extLst>
              <a:ext uri="{FF2B5EF4-FFF2-40B4-BE49-F238E27FC236}">
                <a16:creationId xmlns:a16="http://schemas.microsoft.com/office/drawing/2014/main" id="{9AC25354-BA3F-36E5-144C-E745D057670D}"/>
              </a:ext>
            </a:extLst>
          </p:cNvPr>
          <p:cNvSpPr>
            <a:spLocks noGrp="1"/>
          </p:cNvSpPr>
          <p:nvPr>
            <p:ph type="sldNum" sz="quarter" idx="12"/>
          </p:nvPr>
        </p:nvSpPr>
        <p:spPr/>
        <p:txBody>
          <a:bodyPr/>
          <a:lstStyle/>
          <a:p>
            <a:fld id="{EA87306C-81BA-4795-A5CA-9392456A8C1E}" type="slidenum">
              <a:rPr lang="en-US" smtClean="0"/>
              <a:pPr/>
              <a:t>54</a:t>
            </a:fld>
            <a:endParaRPr lang="en-US" dirty="0"/>
          </a:p>
        </p:txBody>
      </p:sp>
    </p:spTree>
    <p:extLst>
      <p:ext uri="{BB962C8B-B14F-4D97-AF65-F5344CB8AC3E}">
        <p14:creationId xmlns:p14="http://schemas.microsoft.com/office/powerpoint/2010/main" val="161641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0E5C3-CA64-45D0-3506-9A792D3D3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C83D6-9003-F898-86D2-B9B4C394DDD2}"/>
              </a:ext>
            </a:extLst>
          </p:cNvPr>
          <p:cNvSpPr>
            <a:spLocks noGrp="1"/>
          </p:cNvSpPr>
          <p:nvPr>
            <p:ph type="title"/>
          </p:nvPr>
        </p:nvSpPr>
        <p:spPr/>
        <p:txBody>
          <a:bodyPr/>
          <a:lstStyle/>
          <a:p>
            <a:r>
              <a:rPr lang="en-US" b="1" dirty="0">
                <a:solidFill>
                  <a:schemeClr val="accent4"/>
                </a:solidFill>
              </a:rPr>
              <a:t>Responsibilities of the Housing Provider (HP)</a:t>
            </a:r>
          </a:p>
        </p:txBody>
      </p:sp>
      <p:sp>
        <p:nvSpPr>
          <p:cNvPr id="3" name="Content Placeholder 2">
            <a:extLst>
              <a:ext uri="{FF2B5EF4-FFF2-40B4-BE49-F238E27FC236}">
                <a16:creationId xmlns:a16="http://schemas.microsoft.com/office/drawing/2014/main" id="{34E0EF60-61EC-F5BB-6079-6E97F00C61E6}"/>
              </a:ext>
            </a:extLst>
          </p:cNvPr>
          <p:cNvSpPr>
            <a:spLocks noGrp="1"/>
          </p:cNvSpPr>
          <p:nvPr>
            <p:ph sz="quarter" idx="35"/>
          </p:nvPr>
        </p:nvSpPr>
        <p:spPr>
          <a:xfrm>
            <a:off x="669956" y="1683945"/>
            <a:ext cx="10683843" cy="4852657"/>
          </a:xfrm>
        </p:spPr>
        <p:txBody>
          <a:bodyPr/>
          <a:lstStyle/>
          <a:p>
            <a:pPr marL="800100" lvl="1" indent="-342900">
              <a:buFont typeface="Arial" panose="020B0604020202020204" pitchFamily="34" charset="0"/>
              <a:buChar char="•"/>
            </a:pPr>
            <a:r>
              <a:rPr lang="en-US" sz="2100" dirty="0">
                <a:solidFill>
                  <a:schemeClr val="bg2">
                    <a:lumMod val="10000"/>
                  </a:schemeClr>
                </a:solidFill>
              </a:rPr>
              <a:t>Collect and maintain appropriate eligibility documentation </a:t>
            </a:r>
          </a:p>
          <a:p>
            <a:pPr marL="800100" lvl="1" indent="-342900">
              <a:buFont typeface="Arial" panose="020B0604020202020204" pitchFamily="34" charset="0"/>
              <a:buChar char="•"/>
            </a:pPr>
            <a:r>
              <a:rPr lang="en-US" sz="2100" dirty="0">
                <a:solidFill>
                  <a:schemeClr val="bg2">
                    <a:lumMod val="10000"/>
                  </a:schemeClr>
                </a:solidFill>
              </a:rPr>
              <a:t>Providing</a:t>
            </a:r>
            <a:r>
              <a:rPr lang="en-US" sz="2000" dirty="0">
                <a:solidFill>
                  <a:schemeClr val="bg2">
                    <a:lumMod val="10000"/>
                  </a:schemeClr>
                </a:solidFill>
              </a:rPr>
              <a:t> needed eligible services.</a:t>
            </a:r>
            <a:r>
              <a:rPr lang="en-US" sz="2100" dirty="0">
                <a:solidFill>
                  <a:schemeClr val="bg2">
                    <a:lumMod val="10000"/>
                  </a:schemeClr>
                </a:solidFill>
              </a:rPr>
              <a:t>  For example, temporary rental assistance, case management, and supportive services for </a:t>
            </a:r>
            <a:r>
              <a:rPr lang="en-US" sz="2100" b="1" dirty="0">
                <a:solidFill>
                  <a:schemeClr val="bg2">
                    <a:lumMod val="10000"/>
                  </a:schemeClr>
                </a:solidFill>
              </a:rPr>
              <a:t>up to</a:t>
            </a:r>
            <a:r>
              <a:rPr lang="en-US" sz="2100" dirty="0">
                <a:solidFill>
                  <a:schemeClr val="bg2">
                    <a:lumMod val="10000"/>
                  </a:schemeClr>
                </a:solidFill>
              </a:rPr>
              <a:t> twenty-four (24) months in accordance with program guidelines and client eligibility. </a:t>
            </a:r>
          </a:p>
          <a:p>
            <a:pPr marL="1257300" lvl="2" indent="-342900">
              <a:buFont typeface="Arial" panose="020B0604020202020204" pitchFamily="34" charset="0"/>
              <a:buChar char="•"/>
            </a:pPr>
            <a:r>
              <a:rPr lang="en-US" sz="2100" dirty="0">
                <a:solidFill>
                  <a:schemeClr val="bg2">
                    <a:lumMod val="10000"/>
                  </a:schemeClr>
                </a:solidFill>
              </a:rPr>
              <a:t>Financial assistance cannot be provided to units that are already subsidized by the Housing Authority (HA).</a:t>
            </a:r>
          </a:p>
          <a:p>
            <a:pPr lvl="1"/>
            <a:r>
              <a:rPr lang="en-US" sz="2100" b="1" dirty="0">
                <a:solidFill>
                  <a:schemeClr val="bg2">
                    <a:lumMod val="10000"/>
                  </a:schemeClr>
                </a:solidFill>
              </a:rPr>
              <a:t>Income Recertification Requirements</a:t>
            </a:r>
            <a:endParaRPr lang="en-US" sz="2100" dirty="0">
              <a:solidFill>
                <a:schemeClr val="bg2">
                  <a:lumMod val="10000"/>
                </a:schemeClr>
              </a:solidFill>
            </a:endParaRPr>
          </a:p>
          <a:p>
            <a:pPr lvl="2"/>
            <a:r>
              <a:rPr lang="en-US" sz="2100" dirty="0">
                <a:solidFill>
                  <a:schemeClr val="bg2">
                    <a:lumMod val="10000"/>
                  </a:schemeClr>
                </a:solidFill>
              </a:rPr>
              <a:t>The HP shall conduct recertification for 30% Area Median Income (AMI) households in accordance with the applicable housing program policy. The HP must provide the Developer or Property Manager with all recertification documentation and income updates.</a:t>
            </a:r>
          </a:p>
          <a:p>
            <a:pPr marL="1257300" lvl="2" indent="-342900">
              <a:buFont typeface="Arial" panose="020B0604020202020204" pitchFamily="34" charset="0"/>
              <a:buChar char="•"/>
            </a:pPr>
            <a:r>
              <a:rPr lang="en-US" sz="2100" dirty="0">
                <a:solidFill>
                  <a:schemeClr val="bg2">
                    <a:lumMod val="10000"/>
                  </a:schemeClr>
                </a:solidFill>
              </a:rPr>
              <a:t>The income recertification conducted by the HP </a:t>
            </a:r>
            <a:r>
              <a:rPr lang="en-US" sz="2100" b="1" dirty="0">
                <a:solidFill>
                  <a:schemeClr val="bg2">
                    <a:lumMod val="10000"/>
                  </a:schemeClr>
                </a:solidFill>
              </a:rPr>
              <a:t>does not negate or replace the Developer or Property Manager’s obligation to verify and maintain current household income information as required for compliance</a:t>
            </a:r>
            <a:r>
              <a:rPr lang="en-US" sz="2100" dirty="0">
                <a:solidFill>
                  <a:schemeClr val="bg2">
                    <a:lumMod val="10000"/>
                  </a:schemeClr>
                </a:solidFill>
              </a:rPr>
              <a:t> under MHC’s program regulations. </a:t>
            </a:r>
          </a:p>
          <a:p>
            <a:endParaRPr lang="en-US" dirty="0"/>
          </a:p>
        </p:txBody>
      </p:sp>
      <p:sp>
        <p:nvSpPr>
          <p:cNvPr id="4" name="Slide Number Placeholder 3">
            <a:extLst>
              <a:ext uri="{FF2B5EF4-FFF2-40B4-BE49-F238E27FC236}">
                <a16:creationId xmlns:a16="http://schemas.microsoft.com/office/drawing/2014/main" id="{2FB3970F-3F64-6BE2-8B4E-88283F343CF2}"/>
              </a:ext>
            </a:extLst>
          </p:cNvPr>
          <p:cNvSpPr>
            <a:spLocks noGrp="1"/>
          </p:cNvSpPr>
          <p:nvPr>
            <p:ph type="sldNum" sz="quarter" idx="12"/>
          </p:nvPr>
        </p:nvSpPr>
        <p:spPr/>
        <p:txBody>
          <a:bodyPr/>
          <a:lstStyle/>
          <a:p>
            <a:fld id="{EA87306C-81BA-4795-A5CA-9392456A8C1E}" type="slidenum">
              <a:rPr lang="en-US" smtClean="0"/>
              <a:pPr/>
              <a:t>55</a:t>
            </a:fld>
            <a:endParaRPr lang="en-US" dirty="0"/>
          </a:p>
        </p:txBody>
      </p:sp>
    </p:spTree>
    <p:extLst>
      <p:ext uri="{BB962C8B-B14F-4D97-AF65-F5344CB8AC3E}">
        <p14:creationId xmlns:p14="http://schemas.microsoft.com/office/powerpoint/2010/main" val="1898751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B919CD-79EB-8B52-823B-068A0066349D}"/>
              </a:ext>
            </a:extLst>
          </p:cNvPr>
          <p:cNvSpPr>
            <a:spLocks noGrp="1"/>
          </p:cNvSpPr>
          <p:nvPr>
            <p:ph type="title"/>
          </p:nvPr>
        </p:nvSpPr>
        <p:spPr>
          <a:xfrm>
            <a:off x="914110" y="344193"/>
            <a:ext cx="10515600" cy="1325563"/>
          </a:xfrm>
        </p:spPr>
        <p:txBody>
          <a:bodyPr/>
          <a:lstStyle/>
          <a:p>
            <a:pPr algn="ctr"/>
            <a:r>
              <a:rPr lang="en-US" dirty="0">
                <a:solidFill>
                  <a:schemeClr val="bg1"/>
                </a:solidFill>
              </a:rPr>
              <a:t>Contact information:</a:t>
            </a:r>
          </a:p>
        </p:txBody>
      </p:sp>
      <p:sp>
        <p:nvSpPr>
          <p:cNvPr id="3" name="Slide Number Placeholder 2">
            <a:extLst>
              <a:ext uri="{FF2B5EF4-FFF2-40B4-BE49-F238E27FC236}">
                <a16:creationId xmlns:a16="http://schemas.microsoft.com/office/drawing/2014/main" id="{1D80CE99-365B-D2CA-973E-B068CBA60019}"/>
              </a:ext>
            </a:extLst>
          </p:cNvPr>
          <p:cNvSpPr>
            <a:spLocks noGrp="1"/>
          </p:cNvSpPr>
          <p:nvPr>
            <p:ph type="sldNum" sz="quarter" idx="12"/>
          </p:nvPr>
        </p:nvSpPr>
        <p:spPr/>
        <p:txBody>
          <a:bodyPr/>
          <a:lstStyle/>
          <a:p>
            <a:fld id="{2D608FC8-DCEF-42F8-9173-0E50C0A7D663}" type="slidenum">
              <a:rPr lang="en-US" smtClean="0"/>
              <a:t>56</a:t>
            </a:fld>
            <a:endParaRPr lang="en-US"/>
          </a:p>
        </p:txBody>
      </p:sp>
      <p:pic>
        <p:nvPicPr>
          <p:cNvPr id="1026" name="Picture 2">
            <a:extLst>
              <a:ext uri="{FF2B5EF4-FFF2-40B4-BE49-F238E27FC236}">
                <a16:creationId xmlns:a16="http://schemas.microsoft.com/office/drawing/2014/main" id="{8170F396-B848-BA18-3184-F73180D12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111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D5E3CA-4C26-6F07-669C-14FE69FA7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26" y="2025981"/>
            <a:ext cx="12544926" cy="16116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white logo with a house on a black background&#10;&#10;Description automatically generated">
            <a:extLst>
              <a:ext uri="{FF2B5EF4-FFF2-40B4-BE49-F238E27FC236}">
                <a16:creationId xmlns:a16="http://schemas.microsoft.com/office/drawing/2014/main" id="{597A4383-BFDE-3D65-5097-4D27FB0D2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799" y="194762"/>
            <a:ext cx="4181475"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3">
            <a:extLst>
              <a:ext uri="{FF2B5EF4-FFF2-40B4-BE49-F238E27FC236}">
                <a16:creationId xmlns:a16="http://schemas.microsoft.com/office/drawing/2014/main" id="{BABE0C1D-5030-9F61-3974-CDABF3C775A2}"/>
              </a:ext>
            </a:extLst>
          </p:cNvPr>
          <p:cNvSpPr txBox="1"/>
          <p:nvPr/>
        </p:nvSpPr>
        <p:spPr>
          <a:xfrm>
            <a:off x="2737424" y="4472154"/>
            <a:ext cx="636422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1">
                    <a:lumMod val="50000"/>
                  </a:schemeClr>
                </a:solidFill>
              </a:rPr>
              <a:t>FEDERAL GRANTS DEPARTMENT</a:t>
            </a:r>
          </a:p>
        </p:txBody>
      </p:sp>
      <p:sp>
        <p:nvSpPr>
          <p:cNvPr id="4" name="TextBox 12">
            <a:extLst>
              <a:ext uri="{FF2B5EF4-FFF2-40B4-BE49-F238E27FC236}">
                <a16:creationId xmlns:a16="http://schemas.microsoft.com/office/drawing/2014/main" id="{37EA4552-E985-F143-232E-7FB5E7B9502B}"/>
              </a:ext>
            </a:extLst>
          </p:cNvPr>
          <p:cNvSpPr txBox="1"/>
          <p:nvPr/>
        </p:nvSpPr>
        <p:spPr>
          <a:xfrm>
            <a:off x="3893936" y="5032911"/>
            <a:ext cx="4555948" cy="13234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1">
                    <a:lumMod val="50000"/>
                  </a:schemeClr>
                </a:solidFill>
              </a:rPr>
              <a:t>Tamara Stewart</a:t>
            </a:r>
          </a:p>
          <a:p>
            <a:r>
              <a:rPr lang="en-US" sz="2000" dirty="0">
                <a:solidFill>
                  <a:schemeClr val="accent1">
                    <a:lumMod val="50000"/>
                  </a:schemeClr>
                </a:solidFill>
              </a:rPr>
              <a:t>VP of Federal Grants Management</a:t>
            </a:r>
          </a:p>
          <a:p>
            <a:r>
              <a:rPr lang="en-US" sz="2000" dirty="0">
                <a:solidFill>
                  <a:schemeClr val="accent1">
                    <a:lumMod val="50000"/>
                  </a:schemeClr>
                </a:solidFill>
                <a:hlinkClick r:id="rId5"/>
              </a:rPr>
              <a:t>Tamara.stewart@mshc.com</a:t>
            </a:r>
            <a:endParaRPr lang="en-US" sz="2000" dirty="0">
              <a:solidFill>
                <a:schemeClr val="accent1">
                  <a:lumMod val="50000"/>
                </a:schemeClr>
              </a:solidFill>
            </a:endParaRPr>
          </a:p>
          <a:p>
            <a:r>
              <a:rPr lang="en-US" sz="2000" dirty="0">
                <a:solidFill>
                  <a:schemeClr val="accent1">
                    <a:lumMod val="50000"/>
                  </a:schemeClr>
                </a:solidFill>
              </a:rPr>
              <a:t>601-718-4654</a:t>
            </a:r>
          </a:p>
        </p:txBody>
      </p:sp>
    </p:spTree>
    <p:extLst>
      <p:ext uri="{BB962C8B-B14F-4D97-AF65-F5344CB8AC3E}">
        <p14:creationId xmlns:p14="http://schemas.microsoft.com/office/powerpoint/2010/main" val="167566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B8746-B576-DFF7-7317-B170020A6B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935D07-B138-2BC5-0A05-8BCF95DE5CFF}"/>
              </a:ext>
            </a:extLst>
          </p:cNvPr>
          <p:cNvSpPr>
            <a:spLocks noGrp="1"/>
          </p:cNvSpPr>
          <p:nvPr>
            <p:ph type="title" idx="4294967295"/>
          </p:nvPr>
        </p:nvSpPr>
        <p:spPr>
          <a:xfrm>
            <a:off x="859536" y="1337356"/>
            <a:ext cx="10515600" cy="1325562"/>
          </a:xfrm>
        </p:spPr>
        <p:txBody>
          <a:bodyPr/>
          <a:lstStyle/>
          <a:p>
            <a:r>
              <a:rPr lang="en-US" b="1" dirty="0">
                <a:solidFill>
                  <a:schemeClr val="accent4"/>
                </a:solidFill>
              </a:rPr>
              <a:t>Connecting the Pathway</a:t>
            </a:r>
          </a:p>
        </p:txBody>
      </p:sp>
      <p:graphicFrame>
        <p:nvGraphicFramePr>
          <p:cNvPr id="5" name="Diagram 4">
            <a:extLst>
              <a:ext uri="{FF2B5EF4-FFF2-40B4-BE49-F238E27FC236}">
                <a16:creationId xmlns:a16="http://schemas.microsoft.com/office/drawing/2014/main" id="{AB1B7C79-3AA0-D39D-7DA2-4B7F4F2E8CBB}"/>
              </a:ext>
            </a:extLst>
          </p:cNvPr>
          <p:cNvGraphicFramePr/>
          <p:nvPr>
            <p:extLst>
              <p:ext uri="{D42A27DB-BD31-4B8C-83A1-F6EECF244321}">
                <p14:modId xmlns:p14="http://schemas.microsoft.com/office/powerpoint/2010/main" val="3294420450"/>
              </p:ext>
            </p:extLst>
          </p:nvPr>
        </p:nvGraphicFramePr>
        <p:xfrm>
          <a:off x="664464" y="1091964"/>
          <a:ext cx="10668000" cy="467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35898D28-87D4-2E73-436C-7099AE6E3A27}"/>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3753AF5A-351F-DAC9-91CE-CF4271BAFB79}"/>
              </a:ext>
            </a:extLst>
          </p:cNvPr>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3159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B23-F65A-4DA5-72BB-09CF66F4D9D8}"/>
              </a:ext>
            </a:extLst>
          </p:cNvPr>
          <p:cNvSpPr>
            <a:spLocks noGrp="1"/>
          </p:cNvSpPr>
          <p:nvPr>
            <p:ph type="title"/>
          </p:nvPr>
        </p:nvSpPr>
        <p:spPr>
          <a:xfrm>
            <a:off x="1553029" y="1566408"/>
            <a:ext cx="5925989" cy="3167510"/>
          </a:xfrm>
        </p:spPr>
        <p:txBody>
          <a:bodyPr vert="horz" lIns="91440" tIns="45720" rIns="91440" bIns="45720" rtlCol="0" anchor="ctr">
            <a:normAutofit/>
          </a:bodyPr>
          <a:lstStyle/>
          <a:p>
            <a:r>
              <a:rPr lang="en-US" sz="5400" b="1" kern="1200" dirty="0">
                <a:solidFill>
                  <a:schemeClr val="accent4"/>
                </a:solidFill>
                <a:latin typeface="+mj-lt"/>
                <a:ea typeface="+mj-ea"/>
                <a:cs typeface="+mj-cs"/>
              </a:rPr>
              <a:t>MHC Programs </a:t>
            </a:r>
          </a:p>
        </p:txBody>
      </p:sp>
      <p:pic>
        <p:nvPicPr>
          <p:cNvPr id="3" name="Picture 2">
            <a:extLst>
              <a:ext uri="{FF2B5EF4-FFF2-40B4-BE49-F238E27FC236}">
                <a16:creationId xmlns:a16="http://schemas.microsoft.com/office/drawing/2014/main" id="{5E0C9700-2E89-CBA2-C83E-1E1BD66AFCD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2A99C1B9-46FE-BE5A-7A76-6D57E6282E2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pic>
        <p:nvPicPr>
          <p:cNvPr id="5" name="Picture 4">
            <a:extLst>
              <a:ext uri="{FF2B5EF4-FFF2-40B4-BE49-F238E27FC236}">
                <a16:creationId xmlns:a16="http://schemas.microsoft.com/office/drawing/2014/main" id="{562D28EB-F0FC-D46D-3228-68A55B665789}"/>
              </a:ext>
            </a:extLst>
          </p:cNvPr>
          <p:cNvPicPr>
            <a:picLocks noChangeAspect="1"/>
          </p:cNvPicPr>
          <p:nvPr/>
        </p:nvPicPr>
        <p:blipFill>
          <a:blip r:embed="rId4"/>
          <a:stretch>
            <a:fillRect/>
          </a:stretch>
        </p:blipFill>
        <p:spPr>
          <a:xfrm>
            <a:off x="6848620" y="1533074"/>
            <a:ext cx="4323057" cy="4263369"/>
          </a:xfrm>
          <a:prstGeom prst="rect">
            <a:avLst/>
          </a:prstGeom>
        </p:spPr>
      </p:pic>
    </p:spTree>
    <p:extLst>
      <p:ext uri="{BB962C8B-B14F-4D97-AF65-F5344CB8AC3E}">
        <p14:creationId xmlns:p14="http://schemas.microsoft.com/office/powerpoint/2010/main" val="12077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27855-9F93-5ACB-A68C-629CE519D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E32F4-5BA9-40AF-AAE9-967F58F90503}"/>
              </a:ext>
            </a:extLst>
          </p:cNvPr>
          <p:cNvSpPr>
            <a:spLocks noGrp="1"/>
          </p:cNvSpPr>
          <p:nvPr>
            <p:ph type="title"/>
          </p:nvPr>
        </p:nvSpPr>
        <p:spPr>
          <a:xfrm>
            <a:off x="1472630" y="868312"/>
            <a:ext cx="3401992" cy="5121375"/>
          </a:xfrm>
        </p:spPr>
        <p:txBody>
          <a:bodyPr anchor="ctr">
            <a:normAutofit/>
          </a:bodyPr>
          <a:lstStyle/>
          <a:p>
            <a:r>
              <a:rPr lang="en-US" sz="4400" b="1" dirty="0">
                <a:solidFill>
                  <a:schemeClr val="accent4"/>
                </a:solidFill>
              </a:rPr>
              <a:t>Housing Tax Credit </a:t>
            </a:r>
          </a:p>
        </p:txBody>
      </p:sp>
      <p:sp>
        <p:nvSpPr>
          <p:cNvPr id="9" name="Content Placeholder 2">
            <a:extLst>
              <a:ext uri="{FF2B5EF4-FFF2-40B4-BE49-F238E27FC236}">
                <a16:creationId xmlns:a16="http://schemas.microsoft.com/office/drawing/2014/main" id="{21E5A413-2931-B063-8CB1-B21E0B51CC88}"/>
              </a:ext>
            </a:extLst>
          </p:cNvPr>
          <p:cNvSpPr>
            <a:spLocks noGrp="1"/>
          </p:cNvSpPr>
          <p:nvPr>
            <p:ph sz="quarter" idx="10"/>
          </p:nvPr>
        </p:nvSpPr>
        <p:spPr>
          <a:xfrm>
            <a:off x="5557040" y="1108074"/>
            <a:ext cx="5716587" cy="5248276"/>
          </a:xfrm>
        </p:spPr>
        <p:txBody>
          <a:bodyPr/>
          <a:lstStyle/>
          <a:p>
            <a:pPr lvl="1"/>
            <a:r>
              <a:rPr lang="en-US" sz="2000" dirty="0">
                <a:solidFill>
                  <a:schemeClr val="bg2">
                    <a:lumMod val="10000"/>
                  </a:schemeClr>
                </a:solidFill>
              </a:rPr>
              <a:t>Special Needs: Elderly, persons 62 years of age or older, or 55 years of age or older.</a:t>
            </a:r>
          </a:p>
          <a:p>
            <a:pPr lvl="1"/>
            <a:r>
              <a:rPr lang="en-US" sz="2000" dirty="0">
                <a:solidFill>
                  <a:schemeClr val="bg2">
                    <a:lumMod val="10000"/>
                  </a:schemeClr>
                </a:solidFill>
              </a:rPr>
              <a:t>MAOI: Individuals with a serious mental illness (SMI) and are:</a:t>
            </a:r>
          </a:p>
          <a:p>
            <a:pPr lvl="3"/>
            <a:r>
              <a:rPr lang="en-US" sz="2000" dirty="0">
                <a:solidFill>
                  <a:schemeClr val="bg2">
                    <a:lumMod val="10000"/>
                  </a:schemeClr>
                </a:solidFill>
              </a:rPr>
              <a:t>Existing State Hospital </a:t>
            </a:r>
          </a:p>
          <a:p>
            <a:pPr lvl="3"/>
            <a:r>
              <a:rPr lang="en-US" sz="2000" dirty="0">
                <a:solidFill>
                  <a:schemeClr val="bg2">
                    <a:lumMod val="10000"/>
                  </a:schemeClr>
                </a:solidFill>
              </a:rPr>
              <a:t>Has exited a State Hospital in the last 2 years</a:t>
            </a:r>
          </a:p>
          <a:p>
            <a:pPr lvl="3"/>
            <a:r>
              <a:rPr lang="en-US" sz="2000" dirty="0">
                <a:solidFill>
                  <a:schemeClr val="bg2">
                    <a:lumMod val="10000"/>
                  </a:schemeClr>
                </a:solidFill>
              </a:rPr>
              <a:t>Are unstably housed. </a:t>
            </a:r>
          </a:p>
          <a:p>
            <a:pPr lvl="1"/>
            <a:r>
              <a:rPr lang="en-US" sz="2000" dirty="0">
                <a:solidFill>
                  <a:schemeClr val="bg2">
                    <a:lumMod val="10000"/>
                  </a:schemeClr>
                </a:solidFill>
              </a:rPr>
              <a:t>Veterans: who are eligible for VA benefits. </a:t>
            </a:r>
          </a:p>
          <a:p>
            <a:endParaRPr lang="en-US" dirty="0">
              <a:solidFill>
                <a:schemeClr val="bg2">
                  <a:lumMod val="10000"/>
                </a:schemeClr>
              </a:solidFill>
            </a:endParaRPr>
          </a:p>
        </p:txBody>
      </p:sp>
      <p:sp>
        <p:nvSpPr>
          <p:cNvPr id="11" name="Slide Number Placeholder 3">
            <a:extLst>
              <a:ext uri="{FF2B5EF4-FFF2-40B4-BE49-F238E27FC236}">
                <a16:creationId xmlns:a16="http://schemas.microsoft.com/office/drawing/2014/main" id="{AA421B4A-62B6-51D7-0718-606DF5045ED3}"/>
              </a:ext>
            </a:extLst>
          </p:cNvPr>
          <p:cNvSpPr>
            <a:spLocks noGrp="1"/>
          </p:cNvSpPr>
          <p:nvPr>
            <p:ph type="sldNum" sz="quarter" idx="4"/>
          </p:nvPr>
        </p:nvSpPr>
        <p:spPr>
          <a:xfrm>
            <a:off x="8610600" y="6356350"/>
            <a:ext cx="2743200" cy="365125"/>
          </a:xfrm>
        </p:spPr>
        <p:txBody>
          <a:bodyPr/>
          <a:lstStyle/>
          <a:p>
            <a:pPr>
              <a:spcAft>
                <a:spcPts val="600"/>
              </a:spcAft>
            </a:pPr>
            <a:fld id="{EA87306C-81BA-4795-A5CA-9392456A8C1E}" type="slidenum">
              <a:rPr lang="en-US" smtClean="0"/>
              <a:pPr>
                <a:spcAft>
                  <a:spcPts val="600"/>
                </a:spcAft>
              </a:pPr>
              <a:t>8</a:t>
            </a:fld>
            <a:endParaRPr lang="en-US"/>
          </a:p>
        </p:txBody>
      </p:sp>
      <p:sp>
        <p:nvSpPr>
          <p:cNvPr id="3" name="Content Placeholder 2">
            <a:extLst>
              <a:ext uri="{FF2B5EF4-FFF2-40B4-BE49-F238E27FC236}">
                <a16:creationId xmlns:a16="http://schemas.microsoft.com/office/drawing/2014/main" id="{2BF45F00-71F3-C8FC-FD04-4B41554840E6}"/>
              </a:ext>
            </a:extLst>
          </p:cNvPr>
          <p:cNvSpPr>
            <a:spLocks noGrp="1"/>
          </p:cNvSpPr>
          <p:nvPr>
            <p:ph idx="4294967295"/>
          </p:nvPr>
        </p:nvSpPr>
        <p:spPr>
          <a:xfrm>
            <a:off x="0" y="0"/>
            <a:ext cx="0" cy="0"/>
          </a:xfrm>
        </p:spPr>
        <p:txBody>
          <a:bodyPr>
            <a:normAutofit fontScale="25000" lnSpcReduction="20000"/>
          </a:bodyPr>
          <a:lstStyle/>
          <a:p>
            <a:r>
              <a:rPr lang="en-US" sz="500" b="0" dirty="0">
                <a:effectLst/>
                <a:latin typeface="Alegreya Sans"/>
              </a:rPr>
              <a:t>Priority Population </a:t>
            </a:r>
          </a:p>
          <a:p>
            <a:pPr lvl="1"/>
            <a:endParaRPr lang="en-US" sz="500" b="0" dirty="0">
              <a:effectLst/>
              <a:highlight>
                <a:srgbClr val="FFFF00"/>
              </a:highlight>
              <a:latin typeface="Alegreya Sans"/>
            </a:endParaRPr>
          </a:p>
          <a:p>
            <a:endParaRPr lang="en-US" sz="500" dirty="0"/>
          </a:p>
        </p:txBody>
      </p:sp>
      <p:pic>
        <p:nvPicPr>
          <p:cNvPr id="4" name="Picture 3">
            <a:extLst>
              <a:ext uri="{FF2B5EF4-FFF2-40B4-BE49-F238E27FC236}">
                <a16:creationId xmlns:a16="http://schemas.microsoft.com/office/drawing/2014/main" id="{A5410A7E-7D75-25AA-D2AB-4ABF2128ED3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619988E-B48B-33BC-CA66-866B4A582CB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35390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B8DE5-0D28-1235-A693-CDDB43372D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9C4A8-A514-0F63-9186-02933ECF1209}"/>
              </a:ext>
            </a:extLst>
          </p:cNvPr>
          <p:cNvSpPr>
            <a:spLocks noGrp="1"/>
          </p:cNvSpPr>
          <p:nvPr>
            <p:ph sz="quarter" idx="10"/>
          </p:nvPr>
        </p:nvSpPr>
        <p:spPr>
          <a:xfrm>
            <a:off x="5497124" y="2093772"/>
            <a:ext cx="5716587" cy="4168371"/>
          </a:xfrm>
        </p:spPr>
        <p:txBody>
          <a:bodyPr/>
          <a:lstStyle/>
          <a:p>
            <a:r>
              <a:rPr lang="en-US" sz="2500" dirty="0">
                <a:solidFill>
                  <a:schemeClr val="bg2">
                    <a:lumMod val="10000"/>
                  </a:schemeClr>
                </a:solidFill>
                <a:latin typeface="Alegreya Sans"/>
              </a:rPr>
              <a:t>Household Income and Deeper Target </a:t>
            </a:r>
          </a:p>
          <a:p>
            <a:pPr lvl="1"/>
            <a:r>
              <a:rPr lang="en-US" sz="2500" dirty="0">
                <a:solidFill>
                  <a:schemeClr val="bg2">
                    <a:lumMod val="10000"/>
                  </a:schemeClr>
                </a:solidFill>
                <a:latin typeface="Alegreya Sans"/>
              </a:rPr>
              <a:t>General Tax Credit </a:t>
            </a:r>
          </a:p>
          <a:p>
            <a:pPr lvl="2"/>
            <a:r>
              <a:rPr lang="en-US" sz="2500" dirty="0">
                <a:solidFill>
                  <a:schemeClr val="bg2">
                    <a:lumMod val="10000"/>
                  </a:schemeClr>
                </a:solidFill>
                <a:latin typeface="Alegreya Sans"/>
              </a:rPr>
              <a:t>Household income is capped at 60% AMI</a:t>
            </a:r>
          </a:p>
          <a:p>
            <a:pPr lvl="1"/>
            <a:r>
              <a:rPr lang="en-US" sz="2500" dirty="0">
                <a:solidFill>
                  <a:schemeClr val="bg2">
                    <a:lumMod val="10000"/>
                  </a:schemeClr>
                </a:solidFill>
                <a:latin typeface="Alegreya Sans"/>
              </a:rPr>
              <a:t>Deeper Target </a:t>
            </a:r>
          </a:p>
          <a:p>
            <a:pPr lvl="2"/>
            <a:r>
              <a:rPr lang="en-US" sz="2500" dirty="0">
                <a:solidFill>
                  <a:schemeClr val="bg2">
                    <a:lumMod val="10000"/>
                  </a:schemeClr>
                </a:solidFill>
                <a:latin typeface="Alegreya Sans"/>
              </a:rPr>
              <a:t>15% of units for households with income at 30% AMI</a:t>
            </a:r>
          </a:p>
          <a:p>
            <a:r>
              <a:rPr lang="en-US" sz="2500" dirty="0">
                <a:solidFill>
                  <a:schemeClr val="bg2">
                    <a:lumMod val="10000"/>
                  </a:schemeClr>
                </a:solidFill>
                <a:latin typeface="Alegreya Sans"/>
              </a:rPr>
              <a:t>Partner with Experience Service Providers </a:t>
            </a:r>
            <a:endParaRPr lang="en-US" sz="3200" b="0" dirty="0">
              <a:solidFill>
                <a:schemeClr val="bg2">
                  <a:lumMod val="10000"/>
                </a:schemeClr>
              </a:solidFill>
              <a:effectLst/>
              <a:latin typeface="Alegreya Sans"/>
            </a:endParaRPr>
          </a:p>
          <a:p>
            <a:pPr lvl="1"/>
            <a:endParaRPr lang="en-US" b="0" dirty="0">
              <a:effectLst/>
              <a:highlight>
                <a:srgbClr val="FFFF00"/>
              </a:highlight>
              <a:latin typeface="Alegreya Sans"/>
            </a:endParaRPr>
          </a:p>
          <a:p>
            <a:endParaRPr lang="en-US" dirty="0"/>
          </a:p>
        </p:txBody>
      </p:sp>
      <p:sp>
        <p:nvSpPr>
          <p:cNvPr id="6" name="Title 1">
            <a:extLst>
              <a:ext uri="{FF2B5EF4-FFF2-40B4-BE49-F238E27FC236}">
                <a16:creationId xmlns:a16="http://schemas.microsoft.com/office/drawing/2014/main" id="{57FF04A5-41B6-558A-53AB-D1F547F1A182}"/>
              </a:ext>
            </a:extLst>
          </p:cNvPr>
          <p:cNvSpPr txBox="1">
            <a:spLocks/>
          </p:cNvSpPr>
          <p:nvPr/>
        </p:nvSpPr>
        <p:spPr>
          <a:xfrm>
            <a:off x="1472630" y="868312"/>
            <a:ext cx="3401992" cy="5121375"/>
          </a:xfrm>
          <a:prstGeom prst="rect">
            <a:avLst/>
          </a:prstGeom>
          <a:ln w="28575">
            <a:noFill/>
          </a:ln>
        </p:spPr>
        <p:txBody>
          <a:bodyPr anchor="ctr">
            <a:normAutofit/>
          </a:bodyPr>
          <a:lstStyle>
            <a:lvl1pPr algn="ctr" defTabSz="914400" rtl="0" eaLnBrk="1" latinLnBrk="0" hangingPunct="1">
              <a:lnSpc>
                <a:spcPct val="90000"/>
              </a:lnSpc>
              <a:spcBef>
                <a:spcPct val="0"/>
              </a:spcBef>
              <a:buNone/>
              <a:defRPr sz="2400" kern="1200" cap="all" spc="100" baseline="0">
                <a:solidFill>
                  <a:schemeClr val="bg1"/>
                </a:solidFill>
                <a:latin typeface="+mj-lt"/>
                <a:ea typeface="+mj-ea"/>
                <a:cs typeface="+mj-cs"/>
              </a:defRPr>
            </a:lvl1pPr>
          </a:lstStyle>
          <a:p>
            <a:r>
              <a:rPr lang="en-US" sz="4400" b="1">
                <a:solidFill>
                  <a:schemeClr val="accent4"/>
                </a:solidFill>
              </a:rPr>
              <a:t>Housing Tax Credit </a:t>
            </a:r>
            <a:endParaRPr lang="en-US" sz="4400" b="1" dirty="0">
              <a:solidFill>
                <a:schemeClr val="accent4"/>
              </a:solidFill>
            </a:endParaRPr>
          </a:p>
        </p:txBody>
      </p:sp>
      <p:pic>
        <p:nvPicPr>
          <p:cNvPr id="7" name="Picture 6">
            <a:extLst>
              <a:ext uri="{FF2B5EF4-FFF2-40B4-BE49-F238E27FC236}">
                <a16:creationId xmlns:a16="http://schemas.microsoft.com/office/drawing/2014/main" id="{AFF15D85-8F45-0A98-D60B-006AA2BEBFA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195D350C-9BF5-5D6E-C1AA-A7D5FDF9AB1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6388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175_Win32_SL_V6" id="{2596AF0E-92BF-4F5A-A2A1-B1C9D33CD0CE}" vid="{0709752F-9199-467A-B305-5274ECB683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19A644-6410-4EC7-894C-877E70305DFF}">
  <ds:schemaRefs>
    <ds:schemaRef ds:uri="http://purl.org/dc/elements/1.1/"/>
    <ds:schemaRef ds:uri="71af3243-3dd4-4a8d-8c0d-dd76da1f02a5"/>
    <ds:schemaRef ds:uri="http://purl.org/dc/terms/"/>
    <ds:schemaRef ds:uri="16c05727-aa75-4e4a-9b5f-8a80a1165891"/>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230e9df3-be65-4c73-a93b-d1236ebd677e"/>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E9424615-5FE5-4F43-AE24-3BC9A0532687}">
  <ds:schemaRefs>
    <ds:schemaRef ds:uri="http://schemas.microsoft.com/sharepoint/v3/contenttype/forms"/>
  </ds:schemaRefs>
</ds:datastoreItem>
</file>

<file path=customXml/itemProps3.xml><?xml version="1.0" encoding="utf-8"?>
<ds:datastoreItem xmlns:ds="http://schemas.openxmlformats.org/officeDocument/2006/customXml" ds:itemID="{15AD180A-D253-4F84-BD24-8EE736E65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{2C9A1A05-BCF5-4F3F-87F1-FD6584BA8007}tf16411175_win32</Template>
  <TotalTime>12623</TotalTime>
  <Words>2328</Words>
  <Application>Microsoft Office PowerPoint</Application>
  <PresentationFormat>Widescreen</PresentationFormat>
  <Paragraphs>266</Paragraphs>
  <Slides>56</Slides>
  <Notes>10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Custom</vt:lpstr>
      <vt:lpstr>PowerPoint Presentation</vt:lpstr>
      <vt:lpstr>Bridging the Colors: Aligning Service Programs to Housing Pathways </vt:lpstr>
      <vt:lpstr>PowerPoint Presentation</vt:lpstr>
      <vt:lpstr>Outline</vt:lpstr>
      <vt:lpstr>PowerPoint Presentation</vt:lpstr>
      <vt:lpstr>Connecting the Pathway</vt:lpstr>
      <vt:lpstr>MHC Programs </vt:lpstr>
      <vt:lpstr>Housing Tax Credit </vt:lpstr>
      <vt:lpstr>PowerPoint Presentation</vt:lpstr>
      <vt:lpstr>Deeper targeting proposed language</vt:lpstr>
      <vt:lpstr>HOME</vt:lpstr>
      <vt:lpstr>Housing Trust Fund (HTF)</vt:lpstr>
      <vt:lpstr>HOME/HTF</vt:lpstr>
      <vt:lpstr>Five Benefits  housing Services providers</vt:lpstr>
      <vt:lpstr>Housing Supportive Services Programs </vt:lpstr>
      <vt:lpstr>Emergency Solutions Grant (ESG)</vt:lpstr>
      <vt:lpstr>ESG </vt:lpstr>
      <vt:lpstr>Housing Opportunities for Persons with AIDS  (HOPWA)</vt:lpstr>
      <vt:lpstr>HOPWA</vt:lpstr>
      <vt:lpstr>HOME-ARP</vt:lpstr>
      <vt:lpstr>HOME-ARP</vt:lpstr>
      <vt:lpstr>CHOICE</vt:lpstr>
      <vt:lpstr>CHOICE</vt:lpstr>
      <vt:lpstr>Program Crosswalk </vt:lpstr>
      <vt:lpstr>PowerPoint Presentation</vt:lpstr>
      <vt:lpstr>PowerPoint Presentation</vt:lpstr>
      <vt:lpstr>PowerPoint Presentation</vt:lpstr>
      <vt:lpstr>PowerPoint Presentation</vt:lpstr>
      <vt:lpstr>PowerPoint Presentation</vt:lpstr>
      <vt:lpstr>PowerPoint Presentation</vt:lpstr>
      <vt:lpstr>Housing Development and Housing Services  Programs  Supportive Services &amp; TBRA</vt:lpstr>
      <vt:lpstr>Rental Development Challenges  </vt:lpstr>
      <vt:lpstr>Rental Development Challenges</vt:lpstr>
      <vt:lpstr>TBRA, ESG and Rental Development </vt:lpstr>
      <vt:lpstr>Supportive Services </vt:lpstr>
      <vt:lpstr>Rental Development with Services   </vt:lpstr>
      <vt:lpstr>Advantages of Partnering with Housing Service Program </vt:lpstr>
      <vt:lpstr>Partnering with Housing Supportive Services </vt:lpstr>
      <vt:lpstr>Partnering Agencies </vt:lpstr>
      <vt:lpstr>PowerPoint Presentation</vt:lpstr>
      <vt:lpstr>MHC Housing Providers Agencies </vt:lpstr>
      <vt:lpstr>PowerPoint Presentation</vt:lpstr>
      <vt:lpstr>ESG</vt:lpstr>
      <vt:lpstr>Partnering with Housing Supportive Services  Survey  </vt:lpstr>
      <vt:lpstr>PowerPoint Presentation</vt:lpstr>
      <vt:lpstr>Forms</vt:lpstr>
      <vt:lpstr>PowerPoint Presentation</vt:lpstr>
      <vt:lpstr>Responsibilities of the developer/property manager </vt:lpstr>
      <vt:lpstr>Responsibilities of the Housing Provider (HP)</vt:lpstr>
      <vt:lpstr>Getting the Referrals </vt:lpstr>
      <vt:lpstr>Getting the Referrals </vt:lpstr>
      <vt:lpstr>PowerPoint Presentation</vt:lpstr>
      <vt:lpstr>Notification of no available referrals </vt:lpstr>
      <vt:lpstr>Responsibilities of the developer/property manager </vt:lpstr>
      <vt:lpstr>Responsibilities of the Housing Provider (HP)</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Solutions Grant 24 CFR 576</dc:title>
  <dc:creator>Tamara Stewart</dc:creator>
  <cp:lastModifiedBy>Brittany Sistrunk</cp:lastModifiedBy>
  <cp:revision>51</cp:revision>
  <cp:lastPrinted>2025-11-20T19:58:21Z</cp:lastPrinted>
  <dcterms:created xsi:type="dcterms:W3CDTF">2024-02-05T15:10:09Z</dcterms:created>
  <dcterms:modified xsi:type="dcterms:W3CDTF">2026-04-22T17:58:31Z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